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9" r:id="rId5"/>
    <p:sldId id="264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2" r:id="rId19"/>
    <p:sldId id="257" r:id="rId20"/>
  </p:sldIdLst>
  <p:sldSz cx="18288000" cy="10287000"/>
  <p:notesSz cx="6858000" cy="9144000"/>
  <p:embeddedFontLst>
    <p:embeddedFont>
      <p:font typeface="Be Vietnam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  <p:bold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Neulis Neue" pitchFamily="50" charset="0"/>
      <p:regular r:id="rId31"/>
      <p:bold r:id="rId32"/>
    </p:embeddedFont>
    <p:embeddedFont>
      <p:font typeface="Neulis Neue Medium" pitchFamily="5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8"/>
    <a:srgbClr val="FF6600"/>
    <a:srgbClr val="00435D"/>
    <a:srgbClr val="B6B6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9DEC0-192E-9999-158C-946358A93052}" v="6" dt="2026-01-07T23:57:40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50" autoAdjust="0"/>
  </p:normalViewPr>
  <p:slideViewPr>
    <p:cSldViewPr>
      <p:cViewPr varScale="1">
        <p:scale>
          <a:sx n="101" d="100"/>
          <a:sy n="101" d="100"/>
        </p:scale>
        <p:origin x="6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866F-D1C9-49A8-89ED-26673E60BEFE}" type="datetimeFigureOut">
              <a:rPr lang="en-MY" smtClean="0"/>
              <a:t>28/1/2026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F943A-2BBA-4279-8C02-E597B7C3606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831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F943A-2BBA-4279-8C02-E597B7C3606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50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github.com/rafiaqila/aisql-site-safety-inspection.gi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PCsGUesCik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dosm.gov.my/portal-main/release-content/big-data-analytics-national-occupational-injury-and-disease-statistics-" TargetMode="External"/><Relationship Id="rId2" Type="http://schemas.openxmlformats.org/officeDocument/2006/relationships/hyperlink" Target="https://www.sciencedirect.com/science/article/pii/S209044792100091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snowflake.com/en/user-guide/snowflake-cortex/ai-images#model-limitations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www.datacamp.com/blog/top-vision-language-models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151" y="2786912"/>
            <a:ext cx="11355421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AI-Powered </a:t>
            </a:r>
            <a:r>
              <a:rPr lang="en-US" sz="6600" b="1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Site Safety Hazard &amp; Risk Inspection </a:t>
            </a:r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using Snowflake AISQL</a:t>
            </a:r>
          </a:p>
        </p:txBody>
      </p:sp>
      <p:sp>
        <p:nvSpPr>
          <p:cNvPr id="3" name="AutoShape 3"/>
          <p:cNvSpPr/>
          <p:nvPr/>
        </p:nvSpPr>
        <p:spPr>
          <a:xfrm>
            <a:off x="18002863" y="-1"/>
            <a:ext cx="285137" cy="10287001"/>
          </a:xfrm>
          <a:prstGeom prst="rect">
            <a:avLst/>
          </a:prstGeom>
          <a:solidFill>
            <a:srgbClr val="FF6600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914400" y="7218106"/>
            <a:ext cx="9439613" cy="8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By: Rafi Hidayat</a:t>
            </a:r>
          </a:p>
          <a:p>
            <a:pPr algn="l"/>
            <a:r>
              <a:rPr lang="en-US" sz="24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January 2026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2898189-7543-A068-5742-1A1039BEC66A}"/>
              </a:ext>
            </a:extLst>
          </p:cNvPr>
          <p:cNvSpPr txBox="1"/>
          <p:nvPr/>
        </p:nvSpPr>
        <p:spPr>
          <a:xfrm>
            <a:off x="912779" y="6112514"/>
            <a:ext cx="1258179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spc="-150" dirty="0">
                <a:solidFill>
                  <a:srgbClr val="FF6600"/>
                </a:solidFill>
                <a:latin typeface="Neulis Neue"/>
                <a:ea typeface="Neulis Neue"/>
                <a:cs typeface="Neulis Neue"/>
                <a:sym typeface="Neulis Neue"/>
              </a:rPr>
              <a:t>Internal AISQL </a:t>
            </a:r>
            <a:r>
              <a:rPr lang="en-US" sz="4400" spc="-150" dirty="0">
                <a:solidFill>
                  <a:srgbClr val="FF6600"/>
                </a:solidFill>
                <a:latin typeface="Neulis Neue" pitchFamily="50" charset="0"/>
                <a:ea typeface="Neulis Neue"/>
                <a:cs typeface="Neulis Neue"/>
                <a:sym typeface="Neulis Neue"/>
              </a:rPr>
              <a:t>Competition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CA905-7E94-48F4-B517-7916166F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201" y="3086100"/>
            <a:ext cx="6426222" cy="3153077"/>
          </a:xfrm>
          <a:prstGeom prst="rect">
            <a:avLst/>
          </a:prstGeom>
          <a:ln w="41275">
            <a:solidFill>
              <a:srgbClr val="0087A8"/>
            </a:solidFill>
          </a:ln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EF7D-97D6-B70D-4B78-AA844897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30BF949C-6F33-A493-907A-F231E4F01F1F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B0519B6-97D1-16EB-66BD-34F47792813C}"/>
              </a:ext>
            </a:extLst>
          </p:cNvPr>
          <p:cNvGrpSpPr/>
          <p:nvPr/>
        </p:nvGrpSpPr>
        <p:grpSpPr>
          <a:xfrm>
            <a:off x="7627641" y="3610593"/>
            <a:ext cx="9288759" cy="1484502"/>
            <a:chOff x="0" y="-85725"/>
            <a:chExt cx="8601995" cy="1979335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55544F-7289-0469-7EDC-6952F3B0153B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Risk History &amp; Trend Tracking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EF3824-BBBB-8808-BCA7-F454DFC9C861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site inspection is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as a time-stamped record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Snowflake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before/after comparison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Automatically highlights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movement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(increase or decrease)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2F81B430-D4EB-9748-4E26-42BA75D97E94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B402E25-9AA1-E30B-5C72-2D785C582FE1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Historical Insights &amp; Trends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00DEC1E-A06B-795E-BA20-34B23E99EED7}"/>
              </a:ext>
            </a:extLst>
          </p:cNvPr>
          <p:cNvSpPr/>
          <p:nvPr/>
        </p:nvSpPr>
        <p:spPr>
          <a:xfrm flipV="1">
            <a:off x="7246641" y="3412896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0C18A50F-8DF0-F68B-A4CC-517414500CC5}"/>
              </a:ext>
            </a:extLst>
          </p:cNvPr>
          <p:cNvGrpSpPr/>
          <p:nvPr/>
        </p:nvGrpSpPr>
        <p:grpSpPr>
          <a:xfrm>
            <a:off x="7625183" y="5589373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29785B4-50BE-BF57-C975-35E2541A7C1E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Rolling Risk Indicators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EB8934B-B0C4-765A-077C-0ECE828941BE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inspection: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last recorded site risk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Recent average: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rolling average of last N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Current inspection: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latest site risk score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C96AD0-19E9-465C-CD1B-A57DE8AB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9" y="3695700"/>
            <a:ext cx="5916055" cy="53710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4" name="Group 10">
            <a:extLst>
              <a:ext uri="{FF2B5EF4-FFF2-40B4-BE49-F238E27FC236}">
                <a16:creationId xmlns:a16="http://schemas.microsoft.com/office/drawing/2014/main" id="{1685EFD6-A6B0-6DD4-99BE-2DC670C87A4B}"/>
              </a:ext>
            </a:extLst>
          </p:cNvPr>
          <p:cNvGrpSpPr/>
          <p:nvPr/>
        </p:nvGrpSpPr>
        <p:grpSpPr>
          <a:xfrm>
            <a:off x="7625183" y="7530053"/>
            <a:ext cx="9425944" cy="1176726"/>
            <a:chOff x="0" y="-85725"/>
            <a:chExt cx="8601995" cy="1568967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1C6EFCD5-9036-F64F-618D-E697896900A8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Recurring Hazard Analysis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A720C9A-5A60-23C4-67F3-AC9402CC924D}"/>
                </a:ext>
              </a:extLst>
            </p:cNvPr>
            <p:cNvSpPr txBox="1"/>
            <p:nvPr/>
          </p:nvSpPr>
          <p:spPr>
            <a:xfrm>
              <a:off x="0" y="689008"/>
              <a:ext cx="8601995" cy="794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recurrence is calculated from historical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AI_CLASSIFY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Helps teams prioritize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long-term mitigation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, not just fixes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2635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541-86E5-7E2F-2463-7DFCBB0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4E83F21D-77FF-C123-9BB6-DCB82916532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4D233B5-F1EF-67C6-AD0E-70EB99F189EB}"/>
              </a:ext>
            </a:extLst>
          </p:cNvPr>
          <p:cNvGrpSpPr/>
          <p:nvPr/>
        </p:nvGrpSpPr>
        <p:grpSpPr>
          <a:xfrm>
            <a:off x="8250886" y="4095135"/>
            <a:ext cx="8716053" cy="1792279"/>
            <a:chOff x="0" y="-85725"/>
            <a:chExt cx="8601995" cy="238970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3152D3-4C45-CEAC-7861-5B00049C0C5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Exportable Safety Report (HTML)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DD8D2E-E1AA-5BDF-5BA0-186D98066010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safety report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automatically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Site ID &amp; assessment time, weighted site risk score and severity, Image-level risk breakdown, most frequent hazards, and top 3 prioritized corrective actions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9ABC50DC-86C4-E2DA-3456-56B7AE15E01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BDD1ECEC-BE3D-76B4-1AC5-09CE769DAAED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Share &amp; Export Assessment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F4DF381-6EC9-3E5D-2C90-DD106A98BADB}"/>
              </a:ext>
            </a:extLst>
          </p:cNvPr>
          <p:cNvSpPr/>
          <p:nvPr/>
        </p:nvSpPr>
        <p:spPr>
          <a:xfrm flipV="1">
            <a:off x="7883012" y="4076700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73A99A1B-A9DF-5567-FDB6-B368F838A184}"/>
              </a:ext>
            </a:extLst>
          </p:cNvPr>
          <p:cNvGrpSpPr/>
          <p:nvPr/>
        </p:nvGrpSpPr>
        <p:grpSpPr>
          <a:xfrm>
            <a:off x="8250886" y="6304935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EE944CD9-3405-D348-2B48-F5866B368E69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Send Report via Email Option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CB0D3501-9DE8-6413-60D0-46AE201B1DB8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risk assessment can be sent directly via email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Key risk metrics, most frequent hazards, and prioritized corrective actions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1C9D83-2D2E-B3DB-A882-53FE949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3" y="3091361"/>
            <a:ext cx="5792126" cy="15792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2B98-52FB-CD22-4120-968D8F04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87" y="4767320"/>
            <a:ext cx="5823266" cy="253929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5D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25EAEB-D374-8309-5C95-BAB3FA27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20" y="7419326"/>
            <a:ext cx="2667000" cy="2710417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120189338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47B0-7200-5394-1AF8-255B37F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FF85BF-3CA3-2803-C2FA-550F34F9EBF8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FFE4864-E7DE-2DFB-C42C-8E7BB5497F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0E6D1F1-D15A-91A1-4DE8-D7B3F1220A1A}"/>
              </a:ext>
            </a:extLst>
          </p:cNvPr>
          <p:cNvSpPr txBox="1"/>
          <p:nvPr/>
        </p:nvSpPr>
        <p:spPr>
          <a:xfrm>
            <a:off x="1017812" y="647700"/>
            <a:ext cx="850077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What Worked Well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06E55E3D-274F-3BD2-7FE3-A99D59B1EA19}"/>
              </a:ext>
            </a:extLst>
          </p:cNvPr>
          <p:cNvSpPr/>
          <p:nvPr/>
        </p:nvSpPr>
        <p:spPr>
          <a:xfrm>
            <a:off x="1813121" y="451123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5E88BE86-0AB2-BF51-192B-CA965AD8450E}"/>
              </a:ext>
            </a:extLst>
          </p:cNvPr>
          <p:cNvSpPr/>
          <p:nvPr/>
        </p:nvSpPr>
        <p:spPr>
          <a:xfrm>
            <a:off x="2362200" y="4511236"/>
            <a:ext cx="45720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AI_FILTER reduced unnecessary AI calls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BCD129C-7F56-ECE7-DA3D-55BC37E6A5A0}"/>
              </a:ext>
            </a:extLst>
          </p:cNvPr>
          <p:cNvSpPr txBox="1"/>
          <p:nvPr/>
        </p:nvSpPr>
        <p:spPr>
          <a:xfrm>
            <a:off x="2438400" y="4962365"/>
            <a:ext cx="13944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deterministic early short-circuiting for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non-actionable images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improving cost efficiency and performance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4FBC833D-253F-4DF6-B7C9-9F3418CF6D94}"/>
              </a:ext>
            </a:extLst>
          </p:cNvPr>
          <p:cNvSpPr/>
          <p:nvPr/>
        </p:nvSpPr>
        <p:spPr>
          <a:xfrm>
            <a:off x="1815579" y="296358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39E3EAC-F345-EB38-E4B7-E07BDE04585C}"/>
              </a:ext>
            </a:extLst>
          </p:cNvPr>
          <p:cNvSpPr/>
          <p:nvPr/>
        </p:nvSpPr>
        <p:spPr>
          <a:xfrm>
            <a:off x="2364658" y="2963586"/>
            <a:ext cx="7108724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AISQL enabled clean, auditable and well-governed AI pipeline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AFE16746-15AC-5F2B-0334-0148B3F6AA66}"/>
              </a:ext>
            </a:extLst>
          </p:cNvPr>
          <p:cNvSpPr txBox="1"/>
          <p:nvPr/>
        </p:nvSpPr>
        <p:spPr>
          <a:xfrm>
            <a:off x="2440858" y="341471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All AI reasoning is declarative, traceable, and executed inside Snowflake, with distinctive separation: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Detection (AI_FILTER)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Classification (AI_CLASSIFY)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Reasoning and actio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ns (AI_COMPLETE)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8056E368-92B5-E754-4A76-AE02EAC302A3}"/>
              </a:ext>
            </a:extLst>
          </p:cNvPr>
          <p:cNvSpPr/>
          <p:nvPr/>
        </p:nvSpPr>
        <p:spPr>
          <a:xfrm>
            <a:off x="1813121" y="5473864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69BA6C8F-205A-2DFE-EE2D-DE4CAD4D8216}"/>
              </a:ext>
            </a:extLst>
          </p:cNvPr>
          <p:cNvSpPr/>
          <p:nvPr/>
        </p:nvSpPr>
        <p:spPr>
          <a:xfrm>
            <a:off x="2362200" y="5473864"/>
            <a:ext cx="711118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AI_CLASSIFY enabled consistent multi-label hazard detection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6BD328D-911C-A21D-9989-F9E1542648A4}"/>
              </a:ext>
            </a:extLst>
          </p:cNvPr>
          <p:cNvSpPr txBox="1"/>
          <p:nvPr/>
        </p:nvSpPr>
        <p:spPr>
          <a:xfrm>
            <a:off x="2438400" y="5924993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Provided structured and repeatable hazard categorization across images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site-level aggregation of frequent hazards without additional AI calls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A0506D16-CBA9-1E4E-10B5-49034A8329ED}"/>
              </a:ext>
            </a:extLst>
          </p:cNvPr>
          <p:cNvSpPr/>
          <p:nvPr/>
        </p:nvSpPr>
        <p:spPr>
          <a:xfrm>
            <a:off x="1827869" y="665193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37C9EA48-690D-13BD-9424-C668EA685956}"/>
              </a:ext>
            </a:extLst>
          </p:cNvPr>
          <p:cNvSpPr/>
          <p:nvPr/>
        </p:nvSpPr>
        <p:spPr>
          <a:xfrm>
            <a:off x="2376948" y="6651935"/>
            <a:ext cx="852211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AI_COMPLETE delivered explainable risk scoring and actionable outcomes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2847FC5-7253-3FAB-A20C-75FB048FF98D}"/>
              </a:ext>
            </a:extLst>
          </p:cNvPr>
          <p:cNvSpPr txBox="1"/>
          <p:nvPr/>
        </p:nvSpPr>
        <p:spPr>
          <a:xfrm>
            <a:off x="2453148" y="7103064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Generated image-level risk scores with concise and inspection explanations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Produced practical corrective actions and prioritization using the same declarative AI layer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EC476A81-4814-0A42-01D6-B1F9BD154549}"/>
              </a:ext>
            </a:extLst>
          </p:cNvPr>
          <p:cNvSpPr/>
          <p:nvPr/>
        </p:nvSpPr>
        <p:spPr>
          <a:xfrm>
            <a:off x="1813121" y="783000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4B91825-1432-B235-565D-CECDE575B2BC}"/>
              </a:ext>
            </a:extLst>
          </p:cNvPr>
          <p:cNvSpPr/>
          <p:nvPr/>
        </p:nvSpPr>
        <p:spPr>
          <a:xfrm>
            <a:off x="2362200" y="7830006"/>
            <a:ext cx="51054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Seamless </a:t>
            </a:r>
            <a:r>
              <a:rPr lang="en-US" b="1" dirty="0" err="1">
                <a:latin typeface="Neulis Neue" pitchFamily="50" charset="0"/>
              </a:rPr>
              <a:t>Streamlit</a:t>
            </a:r>
            <a:r>
              <a:rPr lang="en-US" b="1" dirty="0">
                <a:latin typeface="Neulis Neue" pitchFamily="50" charset="0"/>
              </a:rPr>
              <a:t> + Snowflake integration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EACCB56F-EEF9-6D1F-DD64-91E85F044659}"/>
              </a:ext>
            </a:extLst>
          </p:cNvPr>
          <p:cNvSpPr txBox="1"/>
          <p:nvPr/>
        </p:nvSpPr>
        <p:spPr>
          <a:xfrm>
            <a:off x="2438400" y="828113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Delivered an end-to-end pipeline from image ingestion to risk analysis, automated email alerts, and downloadable reports and corrective action checklists fully within Snowflake. No data leaves Snowflake for compliance and audit review</a:t>
            </a:r>
          </a:p>
        </p:txBody>
      </p:sp>
    </p:spTree>
    <p:extLst>
      <p:ext uri="{BB962C8B-B14F-4D97-AF65-F5344CB8AC3E}">
        <p14:creationId xmlns:p14="http://schemas.microsoft.com/office/powerpoint/2010/main" val="45326484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DFFD-FF79-F15D-FF38-515993DD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723E34-0D14-8E80-B53F-6F04230D6765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8230AB9-A748-9874-B0E2-B97CCF191D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41DEA8A-4AE8-2C1A-9395-7D5555F359B0}"/>
              </a:ext>
            </a:extLst>
          </p:cNvPr>
          <p:cNvSpPr txBox="1"/>
          <p:nvPr/>
        </p:nvSpPr>
        <p:spPr>
          <a:xfrm>
            <a:off x="1017812" y="647700"/>
            <a:ext cx="10335988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Challenges &amp; Limitations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FC44E4D7-0D0F-2AAC-738B-8E6038C93941}"/>
              </a:ext>
            </a:extLst>
          </p:cNvPr>
          <p:cNvSpPr/>
          <p:nvPr/>
        </p:nvSpPr>
        <p:spPr>
          <a:xfrm>
            <a:off x="2362200" y="8160840"/>
            <a:ext cx="592885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Not a replacement for certified safety inspections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7B90980-2F14-4089-348D-C6EA3AF0048E}"/>
              </a:ext>
            </a:extLst>
          </p:cNvPr>
          <p:cNvSpPr txBox="1"/>
          <p:nvPr/>
        </p:nvSpPr>
        <p:spPr>
          <a:xfrm>
            <a:off x="2438400" y="8611969"/>
            <a:ext cx="1394460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is designed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assist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safety inspectors, not replace professional judgement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Final decisions should remain with trained safety officers</a:t>
            </a:r>
          </a:p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Establish governance (image capture quality, risk thresholds, alert escalation rules)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690BC06-60A0-9987-2F75-DD1558E1EDF3}"/>
              </a:ext>
            </a:extLst>
          </p:cNvPr>
          <p:cNvSpPr/>
          <p:nvPr/>
        </p:nvSpPr>
        <p:spPr>
          <a:xfrm>
            <a:off x="2362200" y="2664246"/>
            <a:ext cx="53315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AI-based image interpretation is probabilistic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0550F37-F0DE-7F1C-6931-28DEC73C89DC}"/>
              </a:ext>
            </a:extLst>
          </p:cNvPr>
          <p:cNvSpPr txBox="1"/>
          <p:nvPr/>
        </p:nvSpPr>
        <p:spPr>
          <a:xfrm>
            <a:off x="2438400" y="311537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Results depend on visual cues, image quality, and model inference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 and hazard detection are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estimates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not deterministic compliance decisions</a:t>
            </a:r>
          </a:p>
          <a:p>
            <a:pPr lvl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Introduce an AI-derived confidence or image-quality indicator to explicitly communicate uncertainty in risk assessments and guide manual review, re-inspection, or integration with on-site inspections and historical site </a:t>
            </a:r>
            <a:r>
              <a:rPr lang="en-US" sz="1400" u="none" strike="noStrike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data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DBFF667-4218-FA4B-EFB7-37642F422F88}"/>
              </a:ext>
            </a:extLst>
          </p:cNvPr>
          <p:cNvSpPr/>
          <p:nvPr/>
        </p:nvSpPr>
        <p:spPr>
          <a:xfrm>
            <a:off x="1810662" y="265282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4FB1B5B-4C69-F9F6-FE9F-FF510012883B}"/>
              </a:ext>
            </a:extLst>
          </p:cNvPr>
          <p:cNvSpPr/>
          <p:nvPr/>
        </p:nvSpPr>
        <p:spPr>
          <a:xfrm>
            <a:off x="1813119" y="8151462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F06D8526-71FE-F097-3DFC-39A9D778C026}"/>
              </a:ext>
            </a:extLst>
          </p:cNvPr>
          <p:cNvSpPr/>
          <p:nvPr/>
        </p:nvSpPr>
        <p:spPr>
          <a:xfrm>
            <a:off x="2273711" y="5734887"/>
            <a:ext cx="5801031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Platform constraints limited some output formats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16FE48FA-7100-6DD5-38F6-01577DFAF0B0}"/>
              </a:ext>
            </a:extLst>
          </p:cNvPr>
          <p:cNvSpPr/>
          <p:nvPr/>
        </p:nvSpPr>
        <p:spPr>
          <a:xfrm>
            <a:off x="1724630" y="572550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1737903-7207-DB9E-4F1F-18487E101B89}"/>
              </a:ext>
            </a:extLst>
          </p:cNvPr>
          <p:cNvSpPr txBox="1"/>
          <p:nvPr/>
        </p:nvSpPr>
        <p:spPr>
          <a:xfrm>
            <a:off x="2362200" y="6211331"/>
            <a:ext cx="139446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Report export currently limited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HTML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(PDF intended) since generating PDFs requires capabilities are not currently available in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endParaRPr lang="en-US" sz="14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checklist exported as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CSV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(Excel intended) since the native Excel generation required external python library packages that are not currently available in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Email notifications are restricted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verified recipients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 they rely on Snowflake’s native SYSTEM$SEND_EMAIL, which only allows sending to pre-verified email addresses defined in the notification integration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Leverage alternative Snowflake Container Runtime to use Python library with compiled dependencies or build custom Python UDFs and stored procedures 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A007E7FA-FF9B-143D-2349-F1B210CE5BEA}"/>
              </a:ext>
            </a:extLst>
          </p:cNvPr>
          <p:cNvSpPr/>
          <p:nvPr/>
        </p:nvSpPr>
        <p:spPr>
          <a:xfrm>
            <a:off x="2362200" y="4180497"/>
            <a:ext cx="61697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AI_COUNT_TOKENS not supported for selected model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6D872F-A619-337C-62C5-C002CC154973}"/>
              </a:ext>
            </a:extLst>
          </p:cNvPr>
          <p:cNvSpPr txBox="1"/>
          <p:nvPr/>
        </p:nvSpPr>
        <p:spPr>
          <a:xfrm>
            <a:off x="2438400" y="4631626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End-to-end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token consumption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a full-site analysis was not directly measurable using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AI_COUNT_TOKENS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function, due to current model support limitations of AI_COUNT_TOKENS for AI_COMPLETE when using the selected vision model (Claude 4 Sonnet)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Evaluate alternative models currently supported by AI_COUNT_TOKENS for AI_COMPLETE (e.g., llama4-maverick, llama-4-scout), with further assessment required on vision capability and output quality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98256D9-1B38-7F69-8BE4-C09D3B674845}"/>
              </a:ext>
            </a:extLst>
          </p:cNvPr>
          <p:cNvSpPr/>
          <p:nvPr/>
        </p:nvSpPr>
        <p:spPr>
          <a:xfrm>
            <a:off x="1813119" y="417111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487042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B541-05D8-066E-0B9C-94BF146A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B10901E-73B3-341A-1AB2-EDDD994D7013}"/>
              </a:ext>
            </a:extLst>
          </p:cNvPr>
          <p:cNvSpPr/>
          <p:nvPr/>
        </p:nvSpPr>
        <p:spPr>
          <a:xfrm>
            <a:off x="1038226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E7C728-86FF-E3BF-9E06-48E9157C6493}"/>
              </a:ext>
            </a:extLst>
          </p:cNvPr>
          <p:cNvGrpSpPr/>
          <p:nvPr/>
        </p:nvGrpSpPr>
        <p:grpSpPr>
          <a:xfrm>
            <a:off x="1449397" y="3135898"/>
            <a:ext cx="418596" cy="418596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78D89E-E2C4-B3EB-9856-CDC142B436D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50457-9385-77E6-5494-5F0FED938D0C}"/>
              </a:ext>
            </a:extLst>
          </p:cNvPr>
          <p:cNvGrpSpPr/>
          <p:nvPr/>
        </p:nvGrpSpPr>
        <p:grpSpPr>
          <a:xfrm>
            <a:off x="1698912" y="3135898"/>
            <a:ext cx="4143498" cy="1565195"/>
            <a:chOff x="8750" y="-2889514"/>
            <a:chExt cx="5524663" cy="462554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49E3F24-3719-6D27-64C4-2BDDDE1AD132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Faster site inspections</a:t>
              </a:r>
              <a:endParaRPr lang="en-US" sz="24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8D21EE8-8FB7-FB60-324E-E2157EC5C0D2}"/>
                </a:ext>
              </a:extLst>
            </p:cNvPr>
            <p:cNvSpPr txBox="1"/>
            <p:nvPr/>
          </p:nvSpPr>
          <p:spPr>
            <a:xfrm>
              <a:off x="8750" y="-537860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Near-real-time risk assessment from images, reducing inspection turnaround time</a:t>
              </a:r>
            </a:p>
          </p:txBody>
        </p:sp>
      </p:grpSp>
      <p:sp>
        <p:nvSpPr>
          <p:cNvPr id="22" name="Freeform 11">
            <a:extLst>
              <a:ext uri="{FF2B5EF4-FFF2-40B4-BE49-F238E27FC236}">
                <a16:creationId xmlns:a16="http://schemas.microsoft.com/office/drawing/2014/main" id="{86DA896D-89DD-3F1E-7D16-63B78A05397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B8F6DB5A-377A-4A28-CBE6-8AB64F74BDD0}"/>
              </a:ext>
            </a:extLst>
          </p:cNvPr>
          <p:cNvSpPr txBox="1"/>
          <p:nvPr/>
        </p:nvSpPr>
        <p:spPr>
          <a:xfrm>
            <a:off x="1028700" y="970886"/>
            <a:ext cx="1045365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Business Value &amp; Impact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02B57AF-C226-A1C5-20C4-A1CC5024798A}"/>
              </a:ext>
            </a:extLst>
          </p:cNvPr>
          <p:cNvSpPr/>
          <p:nvPr/>
        </p:nvSpPr>
        <p:spPr>
          <a:xfrm>
            <a:off x="6531672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B2E78CB4-67E4-1CCC-FEAB-BEBF925751C5}"/>
              </a:ext>
            </a:extLst>
          </p:cNvPr>
          <p:cNvGrpSpPr/>
          <p:nvPr/>
        </p:nvGrpSpPr>
        <p:grpSpPr>
          <a:xfrm>
            <a:off x="6942843" y="3135898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80F3DAD-07BC-08A7-A7DA-70107D61072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8CC53B1F-48AE-9ECA-F487-481EFAC634D4}"/>
              </a:ext>
            </a:extLst>
          </p:cNvPr>
          <p:cNvGrpSpPr/>
          <p:nvPr/>
        </p:nvGrpSpPr>
        <p:grpSpPr>
          <a:xfrm>
            <a:off x="7192359" y="3135897"/>
            <a:ext cx="4143497" cy="1706977"/>
            <a:chOff x="8751" y="-2889514"/>
            <a:chExt cx="5524662" cy="4259642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4DBAD1A8-EACD-EAE1-F3F0-E848C42506B7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Standardized and scalable risk scoring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625923-B05C-DA19-3861-E4E51C78A93C}"/>
                </a:ext>
              </a:extLst>
            </p:cNvPr>
            <p:cNvSpPr txBox="1"/>
            <p:nvPr/>
          </p:nvSpPr>
          <p:spPr>
            <a:xfrm>
              <a:off x="8751" y="-903763"/>
              <a:ext cx="5491994" cy="2273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Consistent, repeatable risk evaluation across inspectors, sites, and time</a:t>
              </a:r>
            </a:p>
          </p:txBody>
        </p: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43EDB274-C47E-9A2F-E059-FD6B8EFA774F}"/>
              </a:ext>
            </a:extLst>
          </p:cNvPr>
          <p:cNvSpPr/>
          <p:nvPr/>
        </p:nvSpPr>
        <p:spPr>
          <a:xfrm>
            <a:off x="12025118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DC2C55C-BA13-761C-9A5A-E61F4BFB495F}"/>
              </a:ext>
            </a:extLst>
          </p:cNvPr>
          <p:cNvGrpSpPr/>
          <p:nvPr/>
        </p:nvGrpSpPr>
        <p:grpSpPr>
          <a:xfrm>
            <a:off x="12436289" y="3135898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4BCD20C-06D2-FDEA-82B3-4CBC971EC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495EC4F8-54B3-E9D1-CB8B-DD78713CAB43}"/>
              </a:ext>
            </a:extLst>
          </p:cNvPr>
          <p:cNvGrpSpPr/>
          <p:nvPr/>
        </p:nvGrpSpPr>
        <p:grpSpPr>
          <a:xfrm>
            <a:off x="12685806" y="3135898"/>
            <a:ext cx="4143496" cy="1636085"/>
            <a:chOff x="8752" y="-2889514"/>
            <a:chExt cx="5524661" cy="4046758"/>
          </a:xfrm>
        </p:grpSpPr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6F55763-7ACF-7614-5538-FF6539DCB778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Actionable insights for safety managers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83F7B181-E25D-C858-A939-11D7960490A5}"/>
                </a:ext>
              </a:extLst>
            </p:cNvPr>
            <p:cNvSpPr txBox="1"/>
            <p:nvPr/>
          </p:nvSpPr>
          <p:spPr>
            <a:xfrm>
              <a:off x="8752" y="-745922"/>
              <a:ext cx="5491995" cy="1903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prioritization of hazards and corrective actions over raw observations</a:t>
              </a:r>
            </a:p>
          </p:txBody>
        </p:sp>
      </p:grpSp>
      <p:sp>
        <p:nvSpPr>
          <p:cNvPr id="36" name="AutoShape 2">
            <a:extLst>
              <a:ext uri="{FF2B5EF4-FFF2-40B4-BE49-F238E27FC236}">
                <a16:creationId xmlns:a16="http://schemas.microsoft.com/office/drawing/2014/main" id="{482D35C5-D307-D715-EF45-A207C69DD267}"/>
              </a:ext>
            </a:extLst>
          </p:cNvPr>
          <p:cNvSpPr/>
          <p:nvPr/>
        </p:nvSpPr>
        <p:spPr>
          <a:xfrm>
            <a:off x="1038225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8C50E93C-8CF9-DFD2-AB52-8AE7CE582177}"/>
              </a:ext>
            </a:extLst>
          </p:cNvPr>
          <p:cNvGrpSpPr/>
          <p:nvPr/>
        </p:nvGrpSpPr>
        <p:grpSpPr>
          <a:xfrm>
            <a:off x="1449396" y="5968500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9541311-FF75-2E16-5FA8-FA32214486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E217CBD1-2E45-76F0-B519-ECAD2DECF68B}"/>
              </a:ext>
            </a:extLst>
          </p:cNvPr>
          <p:cNvGrpSpPr/>
          <p:nvPr/>
        </p:nvGrpSpPr>
        <p:grpSpPr>
          <a:xfrm>
            <a:off x="1698912" y="5968500"/>
            <a:ext cx="4143497" cy="1747916"/>
            <a:chOff x="8751" y="-2889514"/>
            <a:chExt cx="5524662" cy="4323366"/>
          </a:xfrm>
        </p:grpSpPr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BDECBF31-80A8-2309-96F1-70EDC226CD73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2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Proactive safety insights from historical data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22632FC-1BE2-1E05-9F65-91EE79D988AA}"/>
                </a:ext>
              </a:extLst>
            </p:cNvPr>
            <p:cNvSpPr txBox="1"/>
            <p:nvPr/>
          </p:nvSpPr>
          <p:spPr>
            <a:xfrm>
              <a:off x="8751" y="-1070400"/>
              <a:ext cx="5524662" cy="2504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sz="1600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Centralized inspection history enables trend analysis across sites and time to help identify recurring hazards and prevent incidents before escalating</a:t>
              </a:r>
            </a:p>
          </p:txBody>
        </p:sp>
      </p:grpSp>
      <p:sp>
        <p:nvSpPr>
          <p:cNvPr id="48" name="AutoShape 2">
            <a:extLst>
              <a:ext uri="{FF2B5EF4-FFF2-40B4-BE49-F238E27FC236}">
                <a16:creationId xmlns:a16="http://schemas.microsoft.com/office/drawing/2014/main" id="{D2F6CE63-D6B9-9B9A-8694-625342876FD1}"/>
              </a:ext>
            </a:extLst>
          </p:cNvPr>
          <p:cNvSpPr/>
          <p:nvPr/>
        </p:nvSpPr>
        <p:spPr>
          <a:xfrm>
            <a:off x="6531672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27D4BB1-5A4D-DB1A-D0F7-FA8A4DDE4A28}"/>
              </a:ext>
            </a:extLst>
          </p:cNvPr>
          <p:cNvGrpSpPr/>
          <p:nvPr/>
        </p:nvGrpSpPr>
        <p:grpSpPr>
          <a:xfrm>
            <a:off x="6942843" y="5968500"/>
            <a:ext cx="418596" cy="418596"/>
            <a:chOff x="0" y="0"/>
            <a:chExt cx="6350000" cy="63500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D057F44-2326-97CA-E040-46460B8221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FB9040C8-5620-6884-2C92-452FBD99D53B}"/>
              </a:ext>
            </a:extLst>
          </p:cNvPr>
          <p:cNvGrpSpPr/>
          <p:nvPr/>
        </p:nvGrpSpPr>
        <p:grpSpPr>
          <a:xfrm>
            <a:off x="7192359" y="6017244"/>
            <a:ext cx="4143497" cy="1456156"/>
            <a:chOff x="8751" y="-2745463"/>
            <a:chExt cx="5524662" cy="4303308"/>
          </a:xfrm>
        </p:grpSpPr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510050C2-7DDC-CA0D-460F-5ED46C260554}"/>
                </a:ext>
              </a:extLst>
            </p:cNvPr>
            <p:cNvSpPr txBox="1"/>
            <p:nvPr/>
          </p:nvSpPr>
          <p:spPr>
            <a:xfrm>
              <a:off x="589647" y="-2745463"/>
              <a:ext cx="4943766" cy="90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escalation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C3F6156E-3E3A-2E5E-0B7C-1F7A74C475FB}"/>
                </a:ext>
              </a:extLst>
            </p:cNvPr>
            <p:cNvSpPr txBox="1"/>
            <p:nvPr/>
          </p:nvSpPr>
          <p:spPr>
            <a:xfrm>
              <a:off x="8751" y="-716047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are automatically escalated through alerts, reducing reliance on manual review</a:t>
              </a:r>
            </a:p>
          </p:txBody>
        </p:sp>
      </p:grpSp>
      <p:sp>
        <p:nvSpPr>
          <p:cNvPr id="54" name="AutoShape 2">
            <a:extLst>
              <a:ext uri="{FF2B5EF4-FFF2-40B4-BE49-F238E27FC236}">
                <a16:creationId xmlns:a16="http://schemas.microsoft.com/office/drawing/2014/main" id="{1BCB0465-88BE-69DD-EE3C-E57177BB4E39}"/>
              </a:ext>
            </a:extLst>
          </p:cNvPr>
          <p:cNvSpPr/>
          <p:nvPr/>
        </p:nvSpPr>
        <p:spPr>
          <a:xfrm>
            <a:off x="12025119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CCB21074-50C0-ABC7-4E85-618CEDEB9F8B}"/>
              </a:ext>
            </a:extLst>
          </p:cNvPr>
          <p:cNvGrpSpPr/>
          <p:nvPr/>
        </p:nvGrpSpPr>
        <p:grpSpPr>
          <a:xfrm>
            <a:off x="12436290" y="5968500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7E83B51-2250-40A5-9500-695565024F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0EB6AC3A-A76E-88D3-2129-50BADB8A4DB9}"/>
              </a:ext>
            </a:extLst>
          </p:cNvPr>
          <p:cNvGrpSpPr/>
          <p:nvPr/>
        </p:nvGrpSpPr>
        <p:grpSpPr>
          <a:xfrm>
            <a:off x="12685806" y="5968499"/>
            <a:ext cx="4143497" cy="1601330"/>
            <a:chOff x="8751" y="-2889514"/>
            <a:chExt cx="5524662" cy="3996007"/>
          </a:xfrm>
        </p:grpSpPr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836ECD97-4535-71D2-AFC4-C334005048FE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3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Auditability &amp; compliance readiness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04E9658-1556-786B-D30E-5A7449AA30EF}"/>
                </a:ext>
              </a:extLst>
            </p:cNvPr>
            <p:cNvSpPr txBox="1"/>
            <p:nvPr/>
          </p:nvSpPr>
          <p:spPr>
            <a:xfrm>
              <a:off x="8751" y="-813593"/>
              <a:ext cx="5491994" cy="1920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inspection results, risk scores, and actions are centrally stored and traceable</a:t>
              </a:r>
            </a:p>
          </p:txBody>
        </p:sp>
      </p:grpSp>
      <p:sp>
        <p:nvSpPr>
          <p:cNvPr id="60" name="TextBox 7">
            <a:extLst>
              <a:ext uri="{FF2B5EF4-FFF2-40B4-BE49-F238E27FC236}">
                <a16:creationId xmlns:a16="http://schemas.microsoft.com/office/drawing/2014/main" id="{5410FCD8-2FBE-8A43-A992-A65148B3795B}"/>
              </a:ext>
            </a:extLst>
          </p:cNvPr>
          <p:cNvSpPr txBox="1"/>
          <p:nvPr/>
        </p:nvSpPr>
        <p:spPr>
          <a:xfrm>
            <a:off x="2324100" y="8343900"/>
            <a:ext cx="13639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Net impact: </a:t>
            </a:r>
            <a:r>
              <a:rPr lang="en-US" sz="2000" b="1" u="none" strike="noStrike" dirty="0">
                <a:latin typeface="Montserrat"/>
                <a:ea typeface="Montserrat"/>
                <a:cs typeface="Montserrat"/>
                <a:sym typeface="Montserrat"/>
              </a:rPr>
              <a:t>Faster, more consistent safety decisions with built-in governance and auditability, without replacing human judgment</a:t>
            </a:r>
            <a:endParaRPr lang="en-US" sz="2000" b="1" u="none" strike="noStrike" dirty="0">
              <a:solidFill>
                <a:srgbClr val="FF6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858442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5E8B-6BEE-DBE8-C128-7108BAD9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0E3D21-B5A1-8480-8524-498F7861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15"/>
            <a:ext cx="18288000" cy="3981450"/>
          </a:xfrm>
          <a:prstGeom prst="rect">
            <a:avLst/>
          </a:prstGeom>
          <a:effectLst/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2AF21D4-EDDC-E266-6739-868EB2E30730}"/>
              </a:ext>
            </a:extLst>
          </p:cNvPr>
          <p:cNvGrpSpPr/>
          <p:nvPr/>
        </p:nvGrpSpPr>
        <p:grpSpPr>
          <a:xfrm>
            <a:off x="0" y="3214688"/>
            <a:ext cx="10796588" cy="4981534"/>
            <a:chOff x="0" y="0"/>
            <a:chExt cx="2893524" cy="1312009"/>
          </a:xfrm>
          <a:solidFill>
            <a:srgbClr val="0087A8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370F26-1ACC-5E07-7C09-E93AAB4F208B}"/>
                </a:ext>
              </a:extLst>
            </p:cNvPr>
            <p:cNvSpPr/>
            <p:nvPr/>
          </p:nvSpPr>
          <p:spPr>
            <a:xfrm>
              <a:off x="0" y="0"/>
              <a:ext cx="2893524" cy="1312009"/>
            </a:xfrm>
            <a:custGeom>
              <a:avLst/>
              <a:gdLst/>
              <a:ahLst/>
              <a:cxnLst/>
              <a:rect l="l" t="t" r="r" b="b"/>
              <a:pathLst>
                <a:path w="2893524" h="1312009">
                  <a:moveTo>
                    <a:pt x="0" y="0"/>
                  </a:moveTo>
                  <a:lnTo>
                    <a:pt x="2893524" y="0"/>
                  </a:lnTo>
                  <a:lnTo>
                    <a:pt x="2893524" y="1312009"/>
                  </a:lnTo>
                  <a:lnTo>
                    <a:pt x="0" y="13120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AA5D92E-DC05-A9B9-7EF2-D4A3BF0E8BB2}"/>
                </a:ext>
              </a:extLst>
            </p:cNvPr>
            <p:cNvSpPr txBox="1"/>
            <p:nvPr/>
          </p:nvSpPr>
          <p:spPr>
            <a:xfrm>
              <a:off x="0" y="28575"/>
              <a:ext cx="2893524" cy="128343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177E032-4A53-E5CB-8952-82B8049E5ADD}"/>
              </a:ext>
            </a:extLst>
          </p:cNvPr>
          <p:cNvGrpSpPr/>
          <p:nvPr/>
        </p:nvGrpSpPr>
        <p:grpSpPr>
          <a:xfrm>
            <a:off x="1032870" y="3821748"/>
            <a:ext cx="766762" cy="766854"/>
            <a:chOff x="0" y="0"/>
            <a:chExt cx="201946" cy="20197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86D3CF-D464-21F9-34FF-051692E7AC76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2E90B5-A147-75C8-0E02-F8F44AF8B20B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7FB7B35-F330-76ED-247A-9C56D0F05A47}"/>
              </a:ext>
            </a:extLst>
          </p:cNvPr>
          <p:cNvSpPr txBox="1"/>
          <p:nvPr/>
        </p:nvSpPr>
        <p:spPr>
          <a:xfrm>
            <a:off x="1175353" y="4096590"/>
            <a:ext cx="48179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D34C0F-5DBC-D5BB-A5C4-B9D92EB44B20}"/>
              </a:ext>
            </a:extLst>
          </p:cNvPr>
          <p:cNvSpPr txBox="1"/>
          <p:nvPr/>
        </p:nvSpPr>
        <p:spPr>
          <a:xfrm>
            <a:off x="2010624" y="4014423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Role-based views for safety teams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759B79A-D608-F03F-4B1A-767CB4E0378B}"/>
              </a:ext>
            </a:extLst>
          </p:cNvPr>
          <p:cNvGrpSpPr/>
          <p:nvPr/>
        </p:nvGrpSpPr>
        <p:grpSpPr>
          <a:xfrm>
            <a:off x="5956476" y="3821748"/>
            <a:ext cx="766762" cy="766854"/>
            <a:chOff x="0" y="0"/>
            <a:chExt cx="201946" cy="2019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0376492-CA20-857B-BA3D-B47C69FCCA1E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CF9D0A5-CA41-73DD-53BD-60BB5BA4D2BD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E2473D6-EAC8-BD81-4071-17682414CA1F}"/>
              </a:ext>
            </a:extLst>
          </p:cNvPr>
          <p:cNvSpPr txBox="1"/>
          <p:nvPr/>
        </p:nvSpPr>
        <p:spPr>
          <a:xfrm>
            <a:off x="6069365" y="409659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6B5F1A7-560B-92BF-28B1-10E3C57FC788}"/>
              </a:ext>
            </a:extLst>
          </p:cNvPr>
          <p:cNvSpPr txBox="1"/>
          <p:nvPr/>
        </p:nvSpPr>
        <p:spPr>
          <a:xfrm>
            <a:off x="6934231" y="401096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 tracking &amp; closure status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8797AB1-C515-838D-9C8F-919330F5D4A8}"/>
              </a:ext>
            </a:extLst>
          </p:cNvPr>
          <p:cNvGrpSpPr/>
          <p:nvPr/>
        </p:nvGrpSpPr>
        <p:grpSpPr>
          <a:xfrm>
            <a:off x="1032870" y="6819808"/>
            <a:ext cx="766762" cy="766854"/>
            <a:chOff x="0" y="0"/>
            <a:chExt cx="201946" cy="20197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7D1CFC-812E-AC68-99CF-E864EB358845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CF02337-2CB6-D019-501C-74BA45B22C27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AB0E269-9818-06DC-6B40-170A5BE6A095}"/>
              </a:ext>
            </a:extLst>
          </p:cNvPr>
          <p:cNvSpPr txBox="1"/>
          <p:nvPr/>
        </p:nvSpPr>
        <p:spPr>
          <a:xfrm>
            <a:off x="1145728" y="7094650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91C015E-15D4-5943-DFD8-2D52B7032AD9}"/>
              </a:ext>
            </a:extLst>
          </p:cNvPr>
          <p:cNvSpPr txBox="1"/>
          <p:nvPr/>
        </p:nvSpPr>
        <p:spPr>
          <a:xfrm>
            <a:off x="2010624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Configurable risk thresholds &amp; escalation rules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C20F693-A2E8-1505-4117-BE85A4E8CE06}"/>
              </a:ext>
            </a:extLst>
          </p:cNvPr>
          <p:cNvGrpSpPr/>
          <p:nvPr/>
        </p:nvGrpSpPr>
        <p:grpSpPr>
          <a:xfrm>
            <a:off x="5956476" y="6819808"/>
            <a:ext cx="766762" cy="766854"/>
            <a:chOff x="0" y="0"/>
            <a:chExt cx="201946" cy="20197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00DC0CF-2127-226C-1C9B-B395CAC3E430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75104D7-275C-CC32-18B9-6AD5C0877E0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BDD0510F-96C9-B42B-3641-FA45120EDA51}"/>
              </a:ext>
            </a:extLst>
          </p:cNvPr>
          <p:cNvSpPr txBox="1"/>
          <p:nvPr/>
        </p:nvSpPr>
        <p:spPr>
          <a:xfrm>
            <a:off x="6069365" y="709465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10217CA-F60B-C7E2-ED89-9C40F6483A19}"/>
              </a:ext>
            </a:extLst>
          </p:cNvPr>
          <p:cNvSpPr txBox="1"/>
          <p:nvPr/>
        </p:nvSpPr>
        <p:spPr>
          <a:xfrm>
            <a:off x="6934231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Human-in-the-loop review &amp; feedback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09F09B6-3ED1-9534-58CD-8FD47444EBEF}"/>
              </a:ext>
            </a:extLst>
          </p:cNvPr>
          <p:cNvGrpSpPr/>
          <p:nvPr/>
        </p:nvGrpSpPr>
        <p:grpSpPr>
          <a:xfrm>
            <a:off x="1032870" y="5322027"/>
            <a:ext cx="766762" cy="766854"/>
            <a:chOff x="0" y="0"/>
            <a:chExt cx="201946" cy="20197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6E8F87F-BF23-833C-8F7A-691F6268E2FD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C76ABF0-4D85-2DE3-F1D7-9B44E7CF7371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C285678D-96B9-5935-CCF6-2665249638EA}"/>
              </a:ext>
            </a:extLst>
          </p:cNvPr>
          <p:cNvSpPr txBox="1"/>
          <p:nvPr/>
        </p:nvSpPr>
        <p:spPr>
          <a:xfrm>
            <a:off x="1145728" y="5596869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3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35EC335-BB09-9E5C-5BE1-ACD795AD030D}"/>
              </a:ext>
            </a:extLst>
          </p:cNvPr>
          <p:cNvSpPr txBox="1"/>
          <p:nvPr/>
        </p:nvSpPr>
        <p:spPr>
          <a:xfrm>
            <a:off x="1998718" y="5501732"/>
            <a:ext cx="33995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Audit-ready exports &amp; regulatory reporting templates</a:t>
            </a:r>
          </a:p>
        </p:txBody>
      </p:sp>
      <p:grpSp>
        <p:nvGrpSpPr>
          <p:cNvPr id="34" name="Group 34">
            <a:extLst>
              <a:ext uri="{FF2B5EF4-FFF2-40B4-BE49-F238E27FC236}">
                <a16:creationId xmlns:a16="http://schemas.microsoft.com/office/drawing/2014/main" id="{5B0BCC2C-7EC1-17EA-A4DD-F5F659923BAE}"/>
              </a:ext>
            </a:extLst>
          </p:cNvPr>
          <p:cNvGrpSpPr/>
          <p:nvPr/>
        </p:nvGrpSpPr>
        <p:grpSpPr>
          <a:xfrm>
            <a:off x="5956476" y="5322027"/>
            <a:ext cx="766762" cy="766854"/>
            <a:chOff x="0" y="0"/>
            <a:chExt cx="201946" cy="20197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1CC30F29-A9BF-288A-6E0C-A98FC3773F19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37BB645B-3537-DAED-01FB-C47C4F4B6CA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C2DDDFF5-3212-93CF-27B6-69BC61AA1366}"/>
              </a:ext>
            </a:extLst>
          </p:cNvPr>
          <p:cNvSpPr txBox="1"/>
          <p:nvPr/>
        </p:nvSpPr>
        <p:spPr>
          <a:xfrm>
            <a:off x="6069365" y="5596869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4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018DD8B-59BB-49A8-5EBB-2CA30AABD003}"/>
              </a:ext>
            </a:extLst>
          </p:cNvPr>
          <p:cNvSpPr txBox="1"/>
          <p:nvPr/>
        </p:nvSpPr>
        <p:spPr>
          <a:xfrm>
            <a:off x="6934231" y="550173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Trend-based early warning indicators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94B61E8-AAD3-99C3-6CEE-30FDE99013B9}"/>
              </a:ext>
            </a:extLst>
          </p:cNvPr>
          <p:cNvSpPr txBox="1"/>
          <p:nvPr/>
        </p:nvSpPr>
        <p:spPr>
          <a:xfrm>
            <a:off x="958532" y="655031"/>
            <a:ext cx="6462712" cy="231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&amp;</a:t>
            </a:r>
          </a:p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Next Steps</a:t>
            </a: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D62034D5-DDDA-BA75-BBBE-DD0896FD013A}"/>
              </a:ext>
            </a:extLst>
          </p:cNvPr>
          <p:cNvSpPr/>
          <p:nvPr/>
        </p:nvSpPr>
        <p:spPr>
          <a:xfrm>
            <a:off x="906509" y="8796896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6BFA0F98-328C-2CF0-54BE-16D16AEBDBD2}"/>
              </a:ext>
            </a:extLst>
          </p:cNvPr>
          <p:cNvSpPr/>
          <p:nvPr/>
        </p:nvSpPr>
        <p:spPr>
          <a:xfrm>
            <a:off x="16842506" y="8836181"/>
            <a:ext cx="642778" cy="422119"/>
          </a:xfrm>
          <a:custGeom>
            <a:avLst/>
            <a:gdLst/>
            <a:ahLst/>
            <a:cxnLst/>
            <a:rect l="l" t="t" r="r" b="b"/>
            <a:pathLst>
              <a:path w="642778" h="422119">
                <a:moveTo>
                  <a:pt x="0" y="0"/>
                </a:moveTo>
                <a:lnTo>
                  <a:pt x="642778" y="0"/>
                </a:lnTo>
                <a:lnTo>
                  <a:pt x="642778" y="422119"/>
                </a:lnTo>
                <a:lnTo>
                  <a:pt x="0" y="42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32981A3A-5876-A491-D9CB-A6284346E7C7}"/>
              </a:ext>
            </a:extLst>
          </p:cNvPr>
          <p:cNvSpPr txBox="1"/>
          <p:nvPr/>
        </p:nvSpPr>
        <p:spPr>
          <a:xfrm>
            <a:off x="11430000" y="4649701"/>
            <a:ext cx="6324600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video: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C7A72B48-C3B7-3EED-99CD-FB90EA14F57D}"/>
              </a:ext>
            </a:extLst>
          </p:cNvPr>
          <p:cNvSpPr txBox="1"/>
          <p:nvPr/>
        </p:nvSpPr>
        <p:spPr>
          <a:xfrm>
            <a:off x="11430000" y="5103671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https://youtu.be/CPCsGUesCik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F00B812E-2AB6-F450-2613-1FBBFE4DE380}"/>
              </a:ext>
            </a:extLst>
          </p:cNvPr>
          <p:cNvSpPr txBox="1"/>
          <p:nvPr/>
        </p:nvSpPr>
        <p:spPr>
          <a:xfrm>
            <a:off x="11430000" y="5815370"/>
            <a:ext cx="5902884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Code repository: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2CFD8FF-5D70-2F05-F08B-84D0BC0604C7}"/>
              </a:ext>
            </a:extLst>
          </p:cNvPr>
          <p:cNvSpPr txBox="1"/>
          <p:nvPr/>
        </p:nvSpPr>
        <p:spPr>
          <a:xfrm>
            <a:off x="11429999" y="6265107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https://github.com/rafiaqila/aisql-site-safety-inspection.git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165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9428" y="9525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AutoShape 12"/>
          <p:cNvSpPr/>
          <p:nvPr/>
        </p:nvSpPr>
        <p:spPr>
          <a:xfrm flipH="1">
            <a:off x="17678400" y="8608419"/>
            <a:ext cx="21763" cy="1678581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2B8D444-200C-9F55-8D61-80AD47145C87}"/>
              </a:ext>
            </a:extLst>
          </p:cNvPr>
          <p:cNvSpPr txBox="1"/>
          <p:nvPr/>
        </p:nvSpPr>
        <p:spPr>
          <a:xfrm>
            <a:off x="1028700" y="2534467"/>
            <a:ext cx="14913862" cy="52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Thank</a:t>
            </a:r>
          </a:p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You!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4297"/>
              </p:ext>
            </p:extLst>
          </p:nvPr>
        </p:nvGraphicFramePr>
        <p:xfrm>
          <a:off x="10210800" y="1047703"/>
          <a:ext cx="5891416" cy="8191593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Problem Statement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Proposed Solution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Solution Architecture &amp; Data Flow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Snowflake AISQL in Action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Application Demo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What Worked Well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Challenges &amp; 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Business Value &amp; Impact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Demo Link &amp; Next Steps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03545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259300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604641" y="2334917"/>
            <a:ext cx="6531462" cy="8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223674" y="9407811"/>
            <a:ext cx="761935" cy="500370"/>
          </a:xfrm>
          <a:custGeom>
            <a:avLst/>
            <a:gdLst/>
            <a:ahLst/>
            <a:cxnLst/>
            <a:rect l="l" t="t" r="r" b="b"/>
            <a:pathLst>
              <a:path w="761935" h="500370">
                <a:moveTo>
                  <a:pt x="0" y="0"/>
                </a:moveTo>
                <a:lnTo>
                  <a:pt x="761934" y="0"/>
                </a:lnTo>
                <a:lnTo>
                  <a:pt x="761934" y="500370"/>
                </a:lnTo>
                <a:lnTo>
                  <a:pt x="0" y="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7044-CE93-CE0C-06C7-CAFFFE21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A4CD2B9-4752-B3F3-6A6F-6A734E049DAD}"/>
              </a:ext>
            </a:extLst>
          </p:cNvPr>
          <p:cNvCxnSpPr>
            <a:cxnSpLocks/>
          </p:cNvCxnSpPr>
          <p:nvPr/>
        </p:nvCxnSpPr>
        <p:spPr>
          <a:xfrm flipV="1">
            <a:off x="8361031" y="3353117"/>
            <a:ext cx="732430" cy="55583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EE22351-1E36-281B-6307-B0A13CCFB975}"/>
              </a:ext>
            </a:extLst>
          </p:cNvPr>
          <p:cNvCxnSpPr>
            <a:cxnSpLocks/>
          </p:cNvCxnSpPr>
          <p:nvPr/>
        </p:nvCxnSpPr>
        <p:spPr>
          <a:xfrm>
            <a:off x="4626571" y="3259054"/>
            <a:ext cx="967593" cy="64989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A92F84-D5BC-1258-539B-304A88203C93}"/>
              </a:ext>
            </a:extLst>
          </p:cNvPr>
          <p:cNvGrpSpPr/>
          <p:nvPr/>
        </p:nvGrpSpPr>
        <p:grpSpPr>
          <a:xfrm>
            <a:off x="8989710" y="2934359"/>
            <a:ext cx="3030242" cy="974588"/>
            <a:chOff x="0" y="0"/>
            <a:chExt cx="3960846" cy="1116119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FBF25FC-AA18-1EAA-E7F8-6776A7C4172A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7E3A5B-B712-9144-3059-0207A27067A0}"/>
              </a:ext>
            </a:extLst>
          </p:cNvPr>
          <p:cNvGrpSpPr/>
          <p:nvPr/>
        </p:nvGrpSpPr>
        <p:grpSpPr>
          <a:xfrm>
            <a:off x="5344419" y="3241943"/>
            <a:ext cx="3030242" cy="974588"/>
            <a:chOff x="0" y="0"/>
            <a:chExt cx="3960846" cy="1116119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DF457FD-1EB7-556E-16A6-6A206BE006F6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8824FE-CAA4-A3A0-3231-1D10D28C1AAE}"/>
              </a:ext>
            </a:extLst>
          </p:cNvPr>
          <p:cNvGrpSpPr/>
          <p:nvPr/>
        </p:nvGrpSpPr>
        <p:grpSpPr>
          <a:xfrm>
            <a:off x="1722369" y="2896419"/>
            <a:ext cx="3030242" cy="974588"/>
            <a:chOff x="0" y="0"/>
            <a:chExt cx="3960846" cy="1116119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0581E66-F70B-0A0A-A0ED-A7DE8802675D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B93F27B5-7266-EC0C-F529-1824B807B7DB}"/>
              </a:ext>
            </a:extLst>
          </p:cNvPr>
          <p:cNvSpPr txBox="1"/>
          <p:nvPr/>
        </p:nvSpPr>
        <p:spPr>
          <a:xfrm>
            <a:off x="1052545" y="1158730"/>
            <a:ext cx="84201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68A416-F070-6DAA-6F2A-835CC2E6EA7B}"/>
              </a:ext>
            </a:extLst>
          </p:cNvPr>
          <p:cNvSpPr txBox="1"/>
          <p:nvPr/>
        </p:nvSpPr>
        <p:spPr>
          <a:xfrm>
            <a:off x="1700245" y="248257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Malaysia Workplace Safety Snapshot (2023)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B312B1-A7B2-08F9-9A2A-6C97C1C94099}"/>
              </a:ext>
            </a:extLst>
          </p:cNvPr>
          <p:cNvSpPr txBox="1"/>
          <p:nvPr/>
        </p:nvSpPr>
        <p:spPr>
          <a:xfrm>
            <a:off x="1810313" y="4965261"/>
            <a:ext cx="1029758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Despite established safety procedures and inspections,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workplace injury and fatality rates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 in Malaysia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continue to rise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. Research on Malaysian construction sites shows that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inadequate safety checks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missed hazard identification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unsafe work at height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improper use of PPE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are common contributors to accidents, indicating that improving the </a:t>
            </a:r>
            <a:r>
              <a:rPr lang="en-US" sz="1300" b="1" i="1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safety inspections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plays an important role in reducing workplace risk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(Manzoor et al., 2021). </a:t>
            </a:r>
            <a:endParaRPr lang="en-US" sz="1300" i="1" u="none" strike="noStrike" dirty="0">
              <a:solidFill>
                <a:srgbClr val="008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CCA72E6-355B-833F-FD22-6C81D314AB96}"/>
              </a:ext>
            </a:extLst>
          </p:cNvPr>
          <p:cNvSpPr/>
          <p:nvPr/>
        </p:nvSpPr>
        <p:spPr>
          <a:xfrm>
            <a:off x="16852378" y="9410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DB4DC-AE80-261C-045F-2E574EF99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036668"/>
            <a:ext cx="4375847" cy="2917232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ECA40-B29B-8103-F041-80694428A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56" y="5296919"/>
            <a:ext cx="3822178" cy="3244605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292BA842-A41B-176E-7BF0-D8FA45C0F109}"/>
              </a:ext>
            </a:extLst>
          </p:cNvPr>
          <p:cNvSpPr/>
          <p:nvPr/>
        </p:nvSpPr>
        <p:spPr>
          <a:xfrm>
            <a:off x="1090794" y="2411616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DB7E530-043B-528E-64A8-4AD96BCE80CC}"/>
              </a:ext>
            </a:extLst>
          </p:cNvPr>
          <p:cNvSpPr txBox="1"/>
          <p:nvPr/>
        </p:nvSpPr>
        <p:spPr>
          <a:xfrm>
            <a:off x="1989077" y="3098487"/>
            <a:ext cx="2480965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38,950 occupational injury cases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a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13.8% increase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from 2022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0400395-3267-733D-3C50-D94C2CAE191A}"/>
              </a:ext>
            </a:extLst>
          </p:cNvPr>
          <p:cNvSpPr txBox="1"/>
          <p:nvPr/>
        </p:nvSpPr>
        <p:spPr>
          <a:xfrm>
            <a:off x="5764552" y="3527613"/>
            <a:ext cx="218997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Injury rate increased to 2.46 per 1000 workers</a:t>
            </a:r>
            <a:endParaRPr lang="en-US" sz="1400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069D076-4A74-2179-018B-97A478E9C8FF}"/>
              </a:ext>
            </a:extLst>
          </p:cNvPr>
          <p:cNvSpPr txBox="1"/>
          <p:nvPr/>
        </p:nvSpPr>
        <p:spPr>
          <a:xfrm>
            <a:off x="9242231" y="3210054"/>
            <a:ext cx="26187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324 fatal work-related injuries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recorded nationwide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9B5879E-1414-9455-5AC8-F1DC422469DA}"/>
              </a:ext>
            </a:extLst>
          </p:cNvPr>
          <p:cNvSpPr txBox="1"/>
          <p:nvPr/>
        </p:nvSpPr>
        <p:spPr>
          <a:xfrm>
            <a:off x="1722369" y="4312741"/>
            <a:ext cx="8993535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000" i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  <a:hlinkClick r:id="rId7"/>
              </a:rPr>
              <a:t>Source: Department of Statistics Malaysia, National Occupational Injury and Disease Statistics 2023</a:t>
            </a:r>
            <a:endParaRPr lang="en-US" sz="1000" i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696310" y="4735549"/>
            <a:ext cx="10531279" cy="37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">
            <a:extLst>
              <a:ext uri="{FF2B5EF4-FFF2-40B4-BE49-F238E27FC236}">
                <a16:creationId xmlns:a16="http://schemas.microsoft.com/office/drawing/2014/main" id="{571033F7-1905-332E-99EF-6A62BECAADE4}"/>
              </a:ext>
            </a:extLst>
          </p:cNvPr>
          <p:cNvSpPr/>
          <p:nvPr/>
        </p:nvSpPr>
        <p:spPr>
          <a:xfrm>
            <a:off x="1100626" y="5990907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9F08D1C3-1A8A-E440-8EC1-8BFA7E4FC3CA}"/>
              </a:ext>
            </a:extLst>
          </p:cNvPr>
          <p:cNvSpPr txBox="1"/>
          <p:nvPr/>
        </p:nvSpPr>
        <p:spPr>
          <a:xfrm>
            <a:off x="1710077" y="6049195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Key Challenges in Site Safety </a:t>
            </a:r>
            <a:r>
              <a:rPr lang="en-US" sz="20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Inspections</a:t>
            </a:r>
            <a:endParaRPr lang="en-US" sz="20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EE750F6-AEA2-2277-4F66-2734057B34C0}"/>
              </a:ext>
            </a:extLst>
          </p:cNvPr>
          <p:cNvSpPr/>
          <p:nvPr/>
        </p:nvSpPr>
        <p:spPr>
          <a:xfrm>
            <a:off x="1701077" y="6546497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9E22D833-4FC6-BC99-4FE8-EAD0E92684FC}"/>
              </a:ext>
            </a:extLst>
          </p:cNvPr>
          <p:cNvSpPr txBox="1"/>
          <p:nvPr/>
        </p:nvSpPr>
        <p:spPr>
          <a:xfrm>
            <a:off x="2141911" y="6600327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Inspections are often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manual, periodic, and resource-intensive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EF76808-D59E-4AE9-DB3E-084DE7382409}"/>
              </a:ext>
            </a:extLst>
          </p:cNvPr>
          <p:cNvSpPr/>
          <p:nvPr/>
        </p:nvSpPr>
        <p:spPr>
          <a:xfrm>
            <a:off x="1703194" y="693779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77B3D6A0-2F65-04F9-D9FD-FFA2D8F93DD4}"/>
              </a:ext>
            </a:extLst>
          </p:cNvPr>
          <p:cNvSpPr txBox="1"/>
          <p:nvPr/>
        </p:nvSpPr>
        <p:spPr>
          <a:xfrm>
            <a:off x="2144028" y="6991626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Hazard identification relies heavily on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human observation and experience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19594C-4833-E150-6B62-2EA244C06B27}"/>
              </a:ext>
            </a:extLst>
          </p:cNvPr>
          <p:cNvSpPr/>
          <p:nvPr/>
        </p:nvSpPr>
        <p:spPr>
          <a:xfrm>
            <a:off x="1701077" y="732909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79768F69-6F42-3107-673C-D3BED4C32A80}"/>
              </a:ext>
            </a:extLst>
          </p:cNvPr>
          <p:cNvSpPr txBox="1"/>
          <p:nvPr/>
        </p:nvSpPr>
        <p:spPr>
          <a:xfrm>
            <a:off x="2141911" y="7382925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Coverage may be inconsistent across sites and inspection cycles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220F6D-E802-8365-8B49-E2E3D3511634}"/>
              </a:ext>
            </a:extLst>
          </p:cNvPr>
          <p:cNvSpPr/>
          <p:nvPr/>
        </p:nvSpPr>
        <p:spPr>
          <a:xfrm>
            <a:off x="1701077" y="769276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00B324F9-3CA9-1F68-9038-DDB8868A2FBD}"/>
              </a:ext>
            </a:extLst>
          </p:cNvPr>
          <p:cNvSpPr txBox="1"/>
          <p:nvPr/>
        </p:nvSpPr>
        <p:spPr>
          <a:xfrm>
            <a:off x="2141911" y="7746591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Findings are not always captured, aggregated, or acted on in real time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D998214E-D32F-7128-B634-1A8B1B7BE42D}"/>
              </a:ext>
            </a:extLst>
          </p:cNvPr>
          <p:cNvSpPr txBox="1"/>
          <p:nvPr/>
        </p:nvSpPr>
        <p:spPr>
          <a:xfrm>
            <a:off x="2156659" y="8128509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Historical inspection data is rarely used for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trend analysis or proactive risk prevention</a:t>
            </a:r>
          </a:p>
        </p:txBody>
      </p:sp>
      <p:sp>
        <p:nvSpPr>
          <p:cNvPr id="61" name="TextBox 7">
            <a:extLst>
              <a:ext uri="{FF2B5EF4-FFF2-40B4-BE49-F238E27FC236}">
                <a16:creationId xmlns:a16="http://schemas.microsoft.com/office/drawing/2014/main" id="{7BEBDBFD-54C6-8E13-4019-7EC9781041EF}"/>
              </a:ext>
            </a:extLst>
          </p:cNvPr>
          <p:cNvSpPr txBox="1"/>
          <p:nvPr/>
        </p:nvSpPr>
        <p:spPr>
          <a:xfrm>
            <a:off x="1634540" y="8650617"/>
            <a:ext cx="1059304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i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“Organizations increasingly require faster hazard detection, consistent risk scoring, and actionable corrective insights”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1B201C-8C56-F182-B33E-C5374615B78E}"/>
              </a:ext>
            </a:extLst>
          </p:cNvPr>
          <p:cNvSpPr/>
          <p:nvPr/>
        </p:nvSpPr>
        <p:spPr>
          <a:xfrm>
            <a:off x="1696310" y="809223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Freeform 11">
            <a:extLst>
              <a:ext uri="{FF2B5EF4-FFF2-40B4-BE49-F238E27FC236}">
                <a16:creationId xmlns:a16="http://schemas.microsoft.com/office/drawing/2014/main" id="{37A7E81B-ED1D-7EC6-E51B-4CC844E560DD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830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8FC0A-C061-1231-007B-935EF1D8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91DC50E1-8A21-86A8-ED72-3C5637C76734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A39091F-C321-3D5D-F082-3BE75CD50384}"/>
              </a:ext>
            </a:extLst>
          </p:cNvPr>
          <p:cNvSpPr txBox="1"/>
          <p:nvPr/>
        </p:nvSpPr>
        <p:spPr>
          <a:xfrm>
            <a:off x="1031157" y="1149322"/>
            <a:ext cx="15074081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Proposed Solution: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AI-Assisted Site Safety Inspection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98FC87D9-8FB6-5717-1163-8788A1BCADC4}"/>
              </a:ext>
            </a:extLst>
          </p:cNvPr>
          <p:cNvSpPr/>
          <p:nvPr/>
        </p:nvSpPr>
        <p:spPr>
          <a:xfrm flipH="1" flipV="1">
            <a:off x="2349997" y="4530556"/>
            <a:ext cx="12202" cy="4956344"/>
          </a:xfrm>
          <a:prstGeom prst="line">
            <a:avLst/>
          </a:prstGeom>
          <a:ln w="1905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19E10F84-C0C6-1242-EFE9-0DE3EA40476B}"/>
              </a:ext>
            </a:extLst>
          </p:cNvPr>
          <p:cNvSpPr txBox="1"/>
          <p:nvPr/>
        </p:nvSpPr>
        <p:spPr>
          <a:xfrm>
            <a:off x="1031157" y="3880111"/>
            <a:ext cx="150740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spc="-150" dirty="0">
                <a:solidFill>
                  <a:srgbClr val="00435D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Key Capabilities: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2F330E-AAFE-EB37-9225-98B693BF746F}"/>
              </a:ext>
            </a:extLst>
          </p:cNvPr>
          <p:cNvSpPr/>
          <p:nvPr/>
        </p:nvSpPr>
        <p:spPr>
          <a:xfrm>
            <a:off x="2121441" y="4812835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4DB3A0-2F28-C069-C58B-08688E5B70F5}"/>
              </a:ext>
            </a:extLst>
          </p:cNvPr>
          <p:cNvSpPr/>
          <p:nvPr/>
        </p:nvSpPr>
        <p:spPr>
          <a:xfrm>
            <a:off x="2121440" y="5464867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ADE1CC4-8426-2647-2C44-EF7F570333D5}"/>
              </a:ext>
            </a:extLst>
          </p:cNvPr>
          <p:cNvSpPr/>
          <p:nvPr/>
        </p:nvSpPr>
        <p:spPr>
          <a:xfrm>
            <a:off x="2121439" y="611689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A7C35E-422C-6767-6CC8-AF82D7AB37DA}"/>
              </a:ext>
            </a:extLst>
          </p:cNvPr>
          <p:cNvSpPr/>
          <p:nvPr/>
        </p:nvSpPr>
        <p:spPr>
          <a:xfrm>
            <a:off x="2121439" y="676893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60810D-8B0D-E55A-58EE-3D4070BC7448}"/>
              </a:ext>
            </a:extLst>
          </p:cNvPr>
          <p:cNvSpPr/>
          <p:nvPr/>
        </p:nvSpPr>
        <p:spPr>
          <a:xfrm>
            <a:off x="2121439" y="7440235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C063CFD-C666-776D-7DA9-762C60D6F18B}"/>
              </a:ext>
            </a:extLst>
          </p:cNvPr>
          <p:cNvSpPr/>
          <p:nvPr/>
        </p:nvSpPr>
        <p:spPr>
          <a:xfrm>
            <a:off x="2121439" y="811153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C9F04A16-6794-505B-79EA-0A76D434A18F}"/>
              </a:ext>
            </a:extLst>
          </p:cNvPr>
          <p:cNvSpPr txBox="1"/>
          <p:nvPr/>
        </p:nvSpPr>
        <p:spPr>
          <a:xfrm>
            <a:off x="2807110" y="491262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Upload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site inspection images from multiple site’s spots</a:t>
            </a: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DBCB4D7E-5A9F-491E-9FDD-8F876E11497D}"/>
              </a:ext>
            </a:extLst>
          </p:cNvPr>
          <p:cNvSpPr txBox="1"/>
          <p:nvPr/>
        </p:nvSpPr>
        <p:spPr>
          <a:xfrm>
            <a:off x="2819400" y="5544828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Automatically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screen images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potential safety hazards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158032C4-3C91-7BAC-3BAC-3D57940C6D72}"/>
              </a:ext>
            </a:extLst>
          </p:cNvPr>
          <p:cNvSpPr txBox="1"/>
          <p:nvPr/>
        </p:nvSpPr>
        <p:spPr>
          <a:xfrm>
            <a:off x="2807108" y="619686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and classify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multiple hazard types per image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DCBEFBCA-5A0F-7D44-1AC0-80B789700CBA}"/>
              </a:ext>
            </a:extLst>
          </p:cNvPr>
          <p:cNvSpPr txBox="1"/>
          <p:nvPr/>
        </p:nvSpPr>
        <p:spPr>
          <a:xfrm>
            <a:off x="2807107" y="684889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 standardized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and explanations</a:t>
            </a:r>
          </a:p>
        </p:txBody>
      </p:sp>
      <p:sp>
        <p:nvSpPr>
          <p:cNvPr id="70" name="TextBox 3">
            <a:extLst>
              <a:ext uri="{FF2B5EF4-FFF2-40B4-BE49-F238E27FC236}">
                <a16:creationId xmlns:a16="http://schemas.microsoft.com/office/drawing/2014/main" id="{AEDD12B2-CD39-3BE8-D7DF-E4B21365C2F2}"/>
              </a:ext>
            </a:extLst>
          </p:cNvPr>
          <p:cNvSpPr txBox="1"/>
          <p:nvPr/>
        </p:nvSpPr>
        <p:spPr>
          <a:xfrm>
            <a:off x="2799735" y="7520196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Recommend actionable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measures</a:t>
            </a:r>
          </a:p>
        </p:txBody>
      </p:sp>
      <p:sp>
        <p:nvSpPr>
          <p:cNvPr id="71" name="TextBox 3">
            <a:extLst>
              <a:ext uri="{FF2B5EF4-FFF2-40B4-BE49-F238E27FC236}">
                <a16:creationId xmlns:a16="http://schemas.microsoft.com/office/drawing/2014/main" id="{8DE2148E-7A2B-A9D8-238A-483EC0929A3D}"/>
              </a:ext>
            </a:extLst>
          </p:cNvPr>
          <p:cNvSpPr txBox="1"/>
          <p:nvPr/>
        </p:nvSpPr>
        <p:spPr>
          <a:xfrm>
            <a:off x="2819400" y="819150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Aggregate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image-level results into site-level risk insights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E3784CFC-886B-638B-548C-DABCA9DBDFE9}"/>
              </a:ext>
            </a:extLst>
          </p:cNvPr>
          <p:cNvSpPr txBox="1"/>
          <p:nvPr/>
        </p:nvSpPr>
        <p:spPr>
          <a:xfrm>
            <a:off x="1031156" y="3057000"/>
            <a:ext cx="153518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 AI-powered application that assists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site safety inspections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analyzing site inspection images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identifying hazards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generating risk insights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 near real time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421459-9476-7CAE-E00D-7EB86ABB185C}"/>
              </a:ext>
            </a:extLst>
          </p:cNvPr>
          <p:cNvSpPr/>
          <p:nvPr/>
        </p:nvSpPr>
        <p:spPr>
          <a:xfrm>
            <a:off x="2121438" y="878231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4" name="TextBox 3">
            <a:extLst>
              <a:ext uri="{FF2B5EF4-FFF2-40B4-BE49-F238E27FC236}">
                <a16:creationId xmlns:a16="http://schemas.microsoft.com/office/drawing/2014/main" id="{218A4C1E-54A7-6B9A-E1A7-8AD533F37552}"/>
              </a:ext>
            </a:extLst>
          </p:cNvPr>
          <p:cNvSpPr txBox="1"/>
          <p:nvPr/>
        </p:nvSpPr>
        <p:spPr>
          <a:xfrm>
            <a:off x="2819400" y="8886156"/>
            <a:ext cx="11125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Trigger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automated alerts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and generate shareable safety reports for immediate action</a:t>
            </a:r>
          </a:p>
        </p:txBody>
      </p:sp>
    </p:spTree>
    <p:extLst>
      <p:ext uri="{BB962C8B-B14F-4D97-AF65-F5344CB8AC3E}">
        <p14:creationId xmlns:p14="http://schemas.microsoft.com/office/powerpoint/2010/main" val="88554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C9A5-D426-8829-AF91-A9A65FE5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47FF32E-ED25-306B-452A-C611A69A7072}"/>
              </a:ext>
            </a:extLst>
          </p:cNvPr>
          <p:cNvSpPr>
            <a:spLocks/>
          </p:cNvSpPr>
          <p:nvPr/>
        </p:nvSpPr>
        <p:spPr>
          <a:xfrm>
            <a:off x="12559576" y="0"/>
            <a:ext cx="5728423" cy="10287000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245EBD4-861F-D906-71EC-48F9C26AFC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53903" y="6933408"/>
            <a:ext cx="942353" cy="30667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5A59D8A6-347D-FD7D-0247-596BF915C745}"/>
              </a:ext>
            </a:extLst>
          </p:cNvPr>
          <p:cNvCxnSpPr>
            <a:cxnSpLocks/>
          </p:cNvCxnSpPr>
          <p:nvPr/>
        </p:nvCxnSpPr>
        <p:spPr>
          <a:xfrm rot="5400000">
            <a:off x="13320547" y="5896383"/>
            <a:ext cx="799471" cy="48355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9B6B052-7AF9-6E59-9B71-BC0322829C73}"/>
              </a:ext>
            </a:extLst>
          </p:cNvPr>
          <p:cNvCxnSpPr>
            <a:cxnSpLocks/>
          </p:cNvCxnSpPr>
          <p:nvPr/>
        </p:nvCxnSpPr>
        <p:spPr>
          <a:xfrm>
            <a:off x="13244699" y="4888866"/>
            <a:ext cx="844194" cy="637972"/>
          </a:xfrm>
          <a:prstGeom prst="curvedConnector3">
            <a:avLst>
              <a:gd name="adj1" fmla="val 39629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4D85945-953C-7C8E-2AF8-C97C6B42C2E1}"/>
              </a:ext>
            </a:extLst>
          </p:cNvPr>
          <p:cNvCxnSpPr>
            <a:cxnSpLocks/>
          </p:cNvCxnSpPr>
          <p:nvPr/>
        </p:nvCxnSpPr>
        <p:spPr>
          <a:xfrm flipV="1">
            <a:off x="13218696" y="3929449"/>
            <a:ext cx="938394" cy="7181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B849484-1F6A-3FF1-4789-6ECEFD9DF1CE}"/>
              </a:ext>
            </a:extLst>
          </p:cNvPr>
          <p:cNvCxnSpPr>
            <a:cxnSpLocks/>
          </p:cNvCxnSpPr>
          <p:nvPr/>
        </p:nvCxnSpPr>
        <p:spPr>
          <a:xfrm>
            <a:off x="13374251" y="3108010"/>
            <a:ext cx="816591" cy="74187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2EF39818-4AD3-C78A-C3B5-E479056284C3}"/>
              </a:ext>
            </a:extLst>
          </p:cNvPr>
          <p:cNvSpPr/>
          <p:nvPr/>
        </p:nvSpPr>
        <p:spPr>
          <a:xfrm>
            <a:off x="17373600" y="9791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C49575D-D713-1BAD-9ED5-3A680DA635EC}"/>
              </a:ext>
            </a:extLst>
          </p:cNvPr>
          <p:cNvSpPr txBox="1"/>
          <p:nvPr/>
        </p:nvSpPr>
        <p:spPr>
          <a:xfrm>
            <a:off x="996702" y="595478"/>
            <a:ext cx="85007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Solution Architecture &amp; Data Flow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A6C234D-5034-FCE9-B0B5-311BBA1DDD07}"/>
              </a:ext>
            </a:extLst>
          </p:cNvPr>
          <p:cNvSpPr txBox="1"/>
          <p:nvPr/>
        </p:nvSpPr>
        <p:spPr>
          <a:xfrm>
            <a:off x="1001729" y="3199712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FC8BA9C-EDCB-9823-BC9F-6F7A58493E9E}"/>
              </a:ext>
            </a:extLst>
          </p:cNvPr>
          <p:cNvSpPr txBox="1"/>
          <p:nvPr/>
        </p:nvSpPr>
        <p:spPr>
          <a:xfrm>
            <a:off x="1525482" y="3279272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Image ingestion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C6F5A72-ABBA-5AE1-FE59-BF7AFF9978FE}"/>
              </a:ext>
            </a:extLst>
          </p:cNvPr>
          <p:cNvSpPr txBox="1"/>
          <p:nvPr/>
        </p:nvSpPr>
        <p:spPr>
          <a:xfrm>
            <a:off x="1525481" y="3702386"/>
            <a:ext cx="1051034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Safety inspection images from different site spots are uploaded through a </a:t>
            </a:r>
            <a:r>
              <a:rPr lang="en-US" sz="1400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application and stored in an internal Snowflake stage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4DBB3F4-555D-6501-14B7-EAD07FE29A72}"/>
              </a:ext>
            </a:extLst>
          </p:cNvPr>
          <p:cNvSpPr txBox="1"/>
          <p:nvPr/>
        </p:nvSpPr>
        <p:spPr>
          <a:xfrm>
            <a:off x="996813" y="410500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CDBCFEC-45AF-38D2-2CE1-1D8EE20191E8}"/>
              </a:ext>
            </a:extLst>
          </p:cNvPr>
          <p:cNvSpPr txBox="1"/>
          <p:nvPr/>
        </p:nvSpPr>
        <p:spPr>
          <a:xfrm>
            <a:off x="1520566" y="418456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AI-based pre-screening (AI_FILTER)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F299C0C-1E59-68D7-71EF-7A434F3D40AF}"/>
              </a:ext>
            </a:extLst>
          </p:cNvPr>
          <p:cNvSpPr txBox="1"/>
          <p:nvPr/>
        </p:nvSpPr>
        <p:spPr>
          <a:xfrm>
            <a:off x="1520566" y="4607679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Images are automatically screened to identify whether potential safety hazards exist, filtering out non-actionable images early to reduce unnecessary AI processing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4CCBF386-7EF0-2357-F587-BDD7406998D1}"/>
              </a:ext>
            </a:extLst>
          </p:cNvPr>
          <p:cNvSpPr txBox="1"/>
          <p:nvPr/>
        </p:nvSpPr>
        <p:spPr>
          <a:xfrm>
            <a:off x="996702" y="50068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EB185CD-56D0-0D84-47E7-6041549B97F8}"/>
              </a:ext>
            </a:extLst>
          </p:cNvPr>
          <p:cNvSpPr txBox="1"/>
          <p:nvPr/>
        </p:nvSpPr>
        <p:spPr>
          <a:xfrm>
            <a:off x="1520455" y="50864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Hazard analysis &amp; classification (AI_CLASSIFY)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4A39026-C7EA-AE22-E115-B2DAAAD84544}"/>
              </a:ext>
            </a:extLst>
          </p:cNvPr>
          <p:cNvSpPr txBox="1"/>
          <p:nvPr/>
        </p:nvSpPr>
        <p:spPr>
          <a:xfrm>
            <a:off x="1520455" y="55095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images are analyzed to detect and classify multiple hazard categories (e.g. fall risk, PPE issues, fire hazards)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6AB10D7-FEF4-471F-9E02-EAF01217A715}"/>
              </a:ext>
            </a:extLst>
          </p:cNvPr>
          <p:cNvSpPr txBox="1"/>
          <p:nvPr/>
        </p:nvSpPr>
        <p:spPr>
          <a:xfrm>
            <a:off x="996743" y="5716224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03667A8-03C8-7CA4-C21C-2F9CD9D4FF07}"/>
              </a:ext>
            </a:extLst>
          </p:cNvPr>
          <p:cNvSpPr txBox="1"/>
          <p:nvPr/>
        </p:nvSpPr>
        <p:spPr>
          <a:xfrm>
            <a:off x="1520496" y="5795784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Risk assessment &amp; explanation (AI_COMPLETE)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E3F6EEC8-21F4-CA56-0D8F-EDD3C763B32C}"/>
              </a:ext>
            </a:extLst>
          </p:cNvPr>
          <p:cNvSpPr txBox="1"/>
          <p:nvPr/>
        </p:nvSpPr>
        <p:spPr>
          <a:xfrm>
            <a:off x="1520496" y="6218898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generates standardized risk scores and concise explanations based on visible site conditions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04D3880-82B8-CA0B-E30E-99BDC77B650E}"/>
              </a:ext>
            </a:extLst>
          </p:cNvPr>
          <p:cNvSpPr txBox="1"/>
          <p:nvPr/>
        </p:nvSpPr>
        <p:spPr>
          <a:xfrm>
            <a:off x="996743" y="64173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11961219-75E0-C63D-0039-A1171804E4F0}"/>
              </a:ext>
            </a:extLst>
          </p:cNvPr>
          <p:cNvSpPr txBox="1"/>
          <p:nvPr/>
        </p:nvSpPr>
        <p:spPr>
          <a:xfrm>
            <a:off x="1520496" y="64969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Corrective action generation (AI_COMPLETE)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C747E51-A1EE-14BD-9785-DE3C8394295A}"/>
              </a:ext>
            </a:extLst>
          </p:cNvPr>
          <p:cNvSpPr txBox="1"/>
          <p:nvPr/>
        </p:nvSpPr>
        <p:spPr>
          <a:xfrm>
            <a:off x="1520496" y="69200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recommendations are produced for each identified hazard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AD46EB9-376D-F49C-DC80-39D3262E3DE8}"/>
              </a:ext>
            </a:extLst>
          </p:cNvPr>
          <p:cNvSpPr txBox="1"/>
          <p:nvPr/>
        </p:nvSpPr>
        <p:spPr>
          <a:xfrm>
            <a:off x="996743" y="711214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A5CA3EA-F4E5-E008-AA14-F4B16060783C}"/>
              </a:ext>
            </a:extLst>
          </p:cNvPr>
          <p:cNvSpPr txBox="1"/>
          <p:nvPr/>
        </p:nvSpPr>
        <p:spPr>
          <a:xfrm>
            <a:off x="1520496" y="719170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Site-level aggregation &amp; insights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A3DF43E3-76E5-9180-DD6C-A7AD3DA125C4}"/>
              </a:ext>
            </a:extLst>
          </p:cNvPr>
          <p:cNvSpPr txBox="1"/>
          <p:nvPr/>
        </p:nvSpPr>
        <p:spPr>
          <a:xfrm>
            <a:off x="1520496" y="7614819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Image-level results are aggregated to compute overall site risk, recurring hazards, and prioritized corrective actions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4AD0E8C-C2A4-476F-90CE-4DB84FE63548}"/>
              </a:ext>
            </a:extLst>
          </p:cNvPr>
          <p:cNvSpPr txBox="1"/>
          <p:nvPr/>
        </p:nvSpPr>
        <p:spPr>
          <a:xfrm>
            <a:off x="996743" y="7799537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77CA949-5E33-AD22-EBCB-0AB5BB2E2445}"/>
              </a:ext>
            </a:extLst>
          </p:cNvPr>
          <p:cNvSpPr txBox="1"/>
          <p:nvPr/>
        </p:nvSpPr>
        <p:spPr>
          <a:xfrm>
            <a:off x="1520496" y="7879097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Historical risk tracking &amp; trend analysis</a:t>
            </a: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84468BFA-7B2F-4D56-C2BC-ADB5F51C4356}"/>
              </a:ext>
            </a:extLst>
          </p:cNvPr>
          <p:cNvSpPr txBox="1"/>
          <p:nvPr/>
        </p:nvSpPr>
        <p:spPr>
          <a:xfrm>
            <a:off x="1520496" y="8302211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 risk scores and hazard frequencies are persisted to build a historical risk profile and track trends across inspections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CAA0B3D7-043E-F44D-923C-902D35AACF70}"/>
              </a:ext>
            </a:extLst>
          </p:cNvPr>
          <p:cNvSpPr txBox="1"/>
          <p:nvPr/>
        </p:nvSpPr>
        <p:spPr>
          <a:xfrm>
            <a:off x="996702" y="8495298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5429834-3E2C-1624-192B-AA242BF2ACEB}"/>
              </a:ext>
            </a:extLst>
          </p:cNvPr>
          <p:cNvSpPr txBox="1"/>
          <p:nvPr/>
        </p:nvSpPr>
        <p:spPr>
          <a:xfrm>
            <a:off x="1520455" y="8574858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Operational outputs</a:t>
            </a: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AD49B1D0-11A8-DCE1-A4BD-1017302913EE}"/>
              </a:ext>
            </a:extLst>
          </p:cNvPr>
          <p:cNvSpPr txBox="1"/>
          <p:nvPr/>
        </p:nvSpPr>
        <p:spPr>
          <a:xfrm>
            <a:off x="1520455" y="8997972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High-risk sites trigger automated email alerts, while corrective action checklists and inspection reports are generated for sharing and audit purposes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3D1885-A9E5-B81D-2563-A4D40531669A}"/>
              </a:ext>
            </a:extLst>
          </p:cNvPr>
          <p:cNvGrpSpPr/>
          <p:nvPr/>
        </p:nvGrpSpPr>
        <p:grpSpPr>
          <a:xfrm>
            <a:off x="13183753" y="2879449"/>
            <a:ext cx="380999" cy="380999"/>
            <a:chOff x="0" y="0"/>
            <a:chExt cx="812800" cy="812800"/>
          </a:xfrm>
        </p:grpSpPr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2971909F-A987-AE3B-009E-C4AA4D84AA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B218423C-BFD9-C893-1EF0-61117D735E1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10EF4B91-B7F6-D39D-037B-EA39D4580BCA}"/>
              </a:ext>
            </a:extLst>
          </p:cNvPr>
          <p:cNvSpPr txBox="1"/>
          <p:nvPr/>
        </p:nvSpPr>
        <p:spPr>
          <a:xfrm>
            <a:off x="13817033" y="2817548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User </a:t>
            </a: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  <a:sym typeface="Wingdings" panose="05000000000000000000" pitchFamily="2" charset="2"/>
              </a:rPr>
              <a:t> image upload</a:t>
            </a:r>
            <a:endParaRPr lang="en-US" b="1" spc="-14" dirty="0">
              <a:solidFill>
                <a:schemeClr val="bg1">
                  <a:lumMod val="95000"/>
                </a:schemeClr>
              </a:solidFill>
              <a:latin typeface="Neulis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ADE85F-BC39-CC38-4A8A-0927676BEE98}"/>
              </a:ext>
            </a:extLst>
          </p:cNvPr>
          <p:cNvGrpSpPr/>
          <p:nvPr/>
        </p:nvGrpSpPr>
        <p:grpSpPr>
          <a:xfrm>
            <a:off x="14069512" y="3722539"/>
            <a:ext cx="380999" cy="380999"/>
            <a:chOff x="0" y="0"/>
            <a:chExt cx="812800" cy="812800"/>
          </a:xfrm>
        </p:grpSpPr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BBAF2075-4D1D-0CA7-1A05-70CA0E360F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D5EA65E6-DD48-37C8-041B-CEC2F6E817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0A832A99-7DAA-2B37-056C-A9BBB3D11C4F}"/>
              </a:ext>
            </a:extLst>
          </p:cNvPr>
          <p:cNvSpPr txBox="1"/>
          <p:nvPr/>
        </p:nvSpPr>
        <p:spPr>
          <a:xfrm>
            <a:off x="14582351" y="3691425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Snowflake internal stage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59AAC5-D2A8-CE71-D8D2-8465DE168254}"/>
              </a:ext>
            </a:extLst>
          </p:cNvPr>
          <p:cNvGrpSpPr/>
          <p:nvPr/>
        </p:nvGrpSpPr>
        <p:grpSpPr>
          <a:xfrm>
            <a:off x="13031847" y="4561740"/>
            <a:ext cx="380999" cy="380999"/>
            <a:chOff x="0" y="0"/>
            <a:chExt cx="812800" cy="812800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3D9AC651-EE79-57F0-7BAA-19BE098192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B25DE82A-4471-E89B-21D1-B420FD9C823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F143935B-BAD4-9C31-7D12-362BEDA4322A}"/>
              </a:ext>
            </a:extLst>
          </p:cNvPr>
          <p:cNvSpPr txBox="1"/>
          <p:nvPr/>
        </p:nvSpPr>
        <p:spPr>
          <a:xfrm>
            <a:off x="13599927" y="4504057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AI_FILTER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4F5D85-37D8-6909-5976-22AAB4B08CF2}"/>
              </a:ext>
            </a:extLst>
          </p:cNvPr>
          <p:cNvGrpSpPr/>
          <p:nvPr/>
        </p:nvGrpSpPr>
        <p:grpSpPr>
          <a:xfrm>
            <a:off x="13851189" y="5430750"/>
            <a:ext cx="380999" cy="380999"/>
            <a:chOff x="0" y="0"/>
            <a:chExt cx="812800" cy="812800"/>
          </a:xfrm>
        </p:grpSpPr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4FE7AE6-43D8-F324-B51D-9A080EA8E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D6BBFE61-2634-C273-3780-EC0CDFAD1E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0" name="TextBox 10">
            <a:extLst>
              <a:ext uri="{FF2B5EF4-FFF2-40B4-BE49-F238E27FC236}">
                <a16:creationId xmlns:a16="http://schemas.microsoft.com/office/drawing/2014/main" id="{6E1CCF6D-5FA5-2B13-1499-E174BBA2A4E0}"/>
              </a:ext>
            </a:extLst>
          </p:cNvPr>
          <p:cNvSpPr txBox="1"/>
          <p:nvPr/>
        </p:nvSpPr>
        <p:spPr>
          <a:xfrm>
            <a:off x="14400402" y="5359876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AI_CLASSIFY + AI_COMPLETE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A4555F-1CE9-0A79-880F-567DC46C1E04}"/>
              </a:ext>
            </a:extLst>
          </p:cNvPr>
          <p:cNvGrpSpPr/>
          <p:nvPr/>
        </p:nvGrpSpPr>
        <p:grpSpPr>
          <a:xfrm>
            <a:off x="13412846" y="6356099"/>
            <a:ext cx="380999" cy="380999"/>
            <a:chOff x="0" y="0"/>
            <a:chExt cx="812800" cy="81280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CA2FCBE7-9DC1-9FE9-84D6-D2EA68AF2D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B5D491F8-4E4D-322D-C02D-2B2B2ED8FA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8" name="TextBox 10">
            <a:extLst>
              <a:ext uri="{FF2B5EF4-FFF2-40B4-BE49-F238E27FC236}">
                <a16:creationId xmlns:a16="http://schemas.microsoft.com/office/drawing/2014/main" id="{CBD9C5B8-AD34-4540-26C6-D320E20D4AC2}"/>
              </a:ext>
            </a:extLst>
          </p:cNvPr>
          <p:cNvSpPr txBox="1"/>
          <p:nvPr/>
        </p:nvSpPr>
        <p:spPr>
          <a:xfrm>
            <a:off x="13962060" y="6311121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Aggregation &amp; History Tables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0CB1DE4-3921-0324-CF72-DC5618C1A304}"/>
              </a:ext>
            </a:extLst>
          </p:cNvPr>
          <p:cNvGrpSpPr/>
          <p:nvPr/>
        </p:nvGrpSpPr>
        <p:grpSpPr>
          <a:xfrm>
            <a:off x="13770415" y="7350237"/>
            <a:ext cx="380999" cy="380999"/>
            <a:chOff x="0" y="0"/>
            <a:chExt cx="812800" cy="812800"/>
          </a:xfrm>
        </p:grpSpPr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9DF13420-58DD-2B2F-DD19-EC84428F41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111" name="TextBox 30">
              <a:extLst>
                <a:ext uri="{FF2B5EF4-FFF2-40B4-BE49-F238E27FC236}">
                  <a16:creationId xmlns:a16="http://schemas.microsoft.com/office/drawing/2014/main" id="{789B1840-43ED-622A-6A40-52DEEE8023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9" name="TextBox 10">
            <a:extLst>
              <a:ext uri="{FF2B5EF4-FFF2-40B4-BE49-F238E27FC236}">
                <a16:creationId xmlns:a16="http://schemas.microsoft.com/office/drawing/2014/main" id="{93325EA9-0896-236C-014E-56104E3B6DB3}"/>
              </a:ext>
            </a:extLst>
          </p:cNvPr>
          <p:cNvSpPr txBox="1"/>
          <p:nvPr/>
        </p:nvSpPr>
        <p:spPr>
          <a:xfrm>
            <a:off x="14325600" y="7287607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Alerts + Report + Checklist</a:t>
            </a:r>
          </a:p>
        </p:txBody>
      </p:sp>
      <p:sp>
        <p:nvSpPr>
          <p:cNvPr id="121" name="TextBox 244">
            <a:extLst>
              <a:ext uri="{FF2B5EF4-FFF2-40B4-BE49-F238E27FC236}">
                <a16:creationId xmlns:a16="http://schemas.microsoft.com/office/drawing/2014/main" id="{293AE425-5E10-A043-E89B-3872438BCD32}"/>
              </a:ext>
            </a:extLst>
          </p:cNvPr>
          <p:cNvSpPr txBox="1"/>
          <p:nvPr/>
        </p:nvSpPr>
        <p:spPr>
          <a:xfrm>
            <a:off x="980489" y="2770609"/>
            <a:ext cx="11216160" cy="369332"/>
          </a:xfrm>
          <a:prstGeom prst="rect">
            <a:avLst/>
          </a:prstGeom>
          <a:solidFill>
            <a:srgbClr val="FF66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Neulis Neue"/>
              </a:rPr>
              <a:t>How it works?</a:t>
            </a:r>
            <a:endParaRPr lang="en-US" dirty="0">
              <a:solidFill>
                <a:schemeClr val="bg1"/>
              </a:solidFill>
              <a:latin typeface="Neulis Neue"/>
            </a:endParaRPr>
          </a:p>
        </p:txBody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B593CCAD-7D9D-3E2E-5449-45AEC3D07B58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07634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9BD-5B96-2F14-34CC-865FD516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B2D80A7F-7777-DB85-7D45-DD080A74E621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29C991B-736B-E345-95BC-3AAC32F53A1D}"/>
              </a:ext>
            </a:extLst>
          </p:cNvPr>
          <p:cNvSpPr txBox="1"/>
          <p:nvPr/>
        </p:nvSpPr>
        <p:spPr>
          <a:xfrm>
            <a:off x="1031157" y="1149322"/>
            <a:ext cx="1507408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Snowflake</a:t>
            </a: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 AISQL in Action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035817" y="4219614"/>
            <a:ext cx="16235861" cy="354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3D1D666-06EB-DAED-D2C1-6B4B67002441}"/>
              </a:ext>
            </a:extLst>
          </p:cNvPr>
          <p:cNvSpPr/>
          <p:nvPr/>
        </p:nvSpPr>
        <p:spPr>
          <a:xfrm>
            <a:off x="1031157" y="260979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6D568C-D138-7C1B-F1B2-4DA849B51215}"/>
              </a:ext>
            </a:extLst>
          </p:cNvPr>
          <p:cNvSpPr txBox="1"/>
          <p:nvPr/>
        </p:nvSpPr>
        <p:spPr>
          <a:xfrm>
            <a:off x="1752600" y="254959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AI_FILTER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EA61C66-8A04-4456-5E38-74795AFD9AF6}"/>
              </a:ext>
            </a:extLst>
          </p:cNvPr>
          <p:cNvSpPr txBox="1"/>
          <p:nvPr/>
        </p:nvSpPr>
        <p:spPr>
          <a:xfrm>
            <a:off x="1747736" y="3137911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Pre-checks to filter non-actionable images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Prevents unnecessary AI processing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Optimizes performance and cost at scale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EC2B76-DBBA-FB08-EA3D-6E1C36C1B2C4}"/>
              </a:ext>
            </a:extLst>
          </p:cNvPr>
          <p:cNvSpPr/>
          <p:nvPr/>
        </p:nvSpPr>
        <p:spPr>
          <a:xfrm>
            <a:off x="1026293" y="4420176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1F9C66B-44E1-654C-EC43-46822782B39C}"/>
              </a:ext>
            </a:extLst>
          </p:cNvPr>
          <p:cNvSpPr txBox="1"/>
          <p:nvPr/>
        </p:nvSpPr>
        <p:spPr>
          <a:xfrm>
            <a:off x="1747736" y="4359980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AI_CLASSIFY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B546396-6B09-0368-7BBE-ED6160F7F40C}"/>
              </a:ext>
            </a:extLst>
          </p:cNvPr>
          <p:cNvSpPr txBox="1"/>
          <p:nvPr/>
        </p:nvSpPr>
        <p:spPr>
          <a:xfrm>
            <a:off x="1747736" y="4957525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multiple hazard categories per image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Supports real-world site hazards (e.g., fire, PPE, electrical, trip risks)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Produces structured labels for analytics and aggregation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87F8B-BD38-B350-E1CF-FE5EFF4F4548}"/>
              </a:ext>
            </a:extLst>
          </p:cNvPr>
          <p:cNvCxnSpPr>
            <a:cxnSpLocks/>
          </p:cNvCxnSpPr>
          <p:nvPr/>
        </p:nvCxnSpPr>
        <p:spPr>
          <a:xfrm>
            <a:off x="1045342" y="6244378"/>
            <a:ext cx="16226336" cy="21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0E1BD7-5A30-6CDB-D8C6-4CE46E2DD2E7}"/>
              </a:ext>
            </a:extLst>
          </p:cNvPr>
          <p:cNvSpPr/>
          <p:nvPr/>
        </p:nvSpPr>
        <p:spPr>
          <a:xfrm>
            <a:off x="1026293" y="642354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3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3E5630F-EAD8-0FCB-E0FD-92E01A96E95C}"/>
              </a:ext>
            </a:extLst>
          </p:cNvPr>
          <p:cNvSpPr txBox="1"/>
          <p:nvPr/>
        </p:nvSpPr>
        <p:spPr>
          <a:xfrm>
            <a:off x="1747736" y="636334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AI_COMPLETE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63A92E7-0704-C7F4-75FA-59FAB156FF50}"/>
              </a:ext>
            </a:extLst>
          </p:cNvPr>
          <p:cNvSpPr txBox="1"/>
          <p:nvPr/>
        </p:nvSpPr>
        <p:spPr>
          <a:xfrm>
            <a:off x="1738210" y="7002189"/>
            <a:ext cx="7100990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 generation (0-10)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explanation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recommendations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Site-level prioritized actions (aggregated across images)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Model: Claude 4 Sonnet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Chosen for multi-image site analysis (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3"/>
              </a:rPr>
              <a:t>20 images/prompt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) and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4"/>
              </a:rPr>
              <a:t>strong vision reasoning</a:t>
            </a:r>
            <a:endParaRPr lang="en-US" sz="1400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 choice is fixed to ensure consistent, comparable, and auditable risk outputs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5E950-B143-684E-18CF-D3BEE857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107" y="4417820"/>
            <a:ext cx="3657600" cy="16890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76C162-C43C-BE24-1C6B-3008A88F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864" y="6837352"/>
            <a:ext cx="3863207" cy="6239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2FB991-F563-60B6-E83C-34D10FA35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5113" y="6837352"/>
            <a:ext cx="3976595" cy="1005799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72571-2D90-0D44-7D31-C4246FCA7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50" y="8705033"/>
            <a:ext cx="4345096" cy="97026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0BE11E-ADF1-5C75-0979-3401F9286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863" y="7631474"/>
            <a:ext cx="3863208" cy="87978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FB37A6-42DF-017C-87AC-1A90899BC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8908" y="8045480"/>
            <a:ext cx="3352770" cy="166654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30069F-A97F-0875-053A-B5E03EA1F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9627" y="3241583"/>
            <a:ext cx="6678562" cy="62871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8389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E10-0808-A509-A346-985D1CC5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CDA8E9-BCA9-1524-5EC9-48B914DCB97E}"/>
              </a:ext>
            </a:extLst>
          </p:cNvPr>
          <p:cNvGrpSpPr/>
          <p:nvPr/>
        </p:nvGrpSpPr>
        <p:grpSpPr>
          <a:xfrm>
            <a:off x="7155159" y="7859122"/>
            <a:ext cx="4198641" cy="1703978"/>
            <a:chOff x="0" y="0"/>
            <a:chExt cx="4016184" cy="660400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17E354D-B24A-DC9A-FD48-274C9F9010B8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FF58DF2-D2DD-4494-8EEE-06332287FB6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7FD56B8-B3BB-29FA-FA06-230BB2067C5D}"/>
              </a:ext>
            </a:extLst>
          </p:cNvPr>
          <p:cNvGrpSpPr/>
          <p:nvPr/>
        </p:nvGrpSpPr>
        <p:grpSpPr>
          <a:xfrm>
            <a:off x="7467600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88F1858-F32F-CECD-561D-C4EFD350F4E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 U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pload (Input Stage)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43C91E4-9D64-D9D0-BEC2-5B9DD639038F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site images uploaded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directly in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Snowflake internal stage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data movement outside Snowflake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1DBCCEF3-9A2E-CD5F-A441-4E3F6B68FE0F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473A569-6889-C7E6-41F7-6DCC7ACE24DF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Cost-Aware with AI_FILTER 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56D5B7-18FC-6A2C-12AE-860D77B1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15" y="3279213"/>
            <a:ext cx="4572000" cy="262621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705FE-31BF-95BA-6BD8-B79BEE9F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04" y="6134100"/>
            <a:ext cx="4806021" cy="3743682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sp>
        <p:nvSpPr>
          <p:cNvPr id="26" name="AutoShape 10">
            <a:extLst>
              <a:ext uri="{FF2B5EF4-FFF2-40B4-BE49-F238E27FC236}">
                <a16:creationId xmlns:a16="http://schemas.microsoft.com/office/drawing/2014/main" id="{109B5B97-8CB7-ACAA-1D0B-A37D4868518A}"/>
              </a:ext>
            </a:extLst>
          </p:cNvPr>
          <p:cNvSpPr/>
          <p:nvPr/>
        </p:nvSpPr>
        <p:spPr>
          <a:xfrm flipV="1">
            <a:off x="7086600" y="3385318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1" name="AutoShape 10">
            <a:extLst>
              <a:ext uri="{FF2B5EF4-FFF2-40B4-BE49-F238E27FC236}">
                <a16:creationId xmlns:a16="http://schemas.microsoft.com/office/drawing/2014/main" id="{CBD03BD7-D4E1-560C-4D21-5D89EFB379BD}"/>
              </a:ext>
            </a:extLst>
          </p:cNvPr>
          <p:cNvSpPr/>
          <p:nvPr/>
        </p:nvSpPr>
        <p:spPr>
          <a:xfrm flipV="1">
            <a:off x="7086600" y="6288933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6D1843CA-E8C6-288B-DE45-B6A3E26CCFA4}"/>
              </a:ext>
            </a:extLst>
          </p:cNvPr>
          <p:cNvGrpSpPr/>
          <p:nvPr/>
        </p:nvGrpSpPr>
        <p:grpSpPr>
          <a:xfrm>
            <a:off x="7452852" y="6486630"/>
            <a:ext cx="9425944" cy="1196603"/>
            <a:chOff x="0" y="-85725"/>
            <a:chExt cx="8601995" cy="1595470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1FEB5E22-B40D-DFC1-50EA-D57102FE101F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Safe Image Result (AI_FILTER Short-Circuit)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7761BC5C-5E10-3A9C-FBA1-842118E7FD2A}"/>
                </a:ext>
              </a:extLst>
            </p:cNvPr>
            <p:cNvSpPr txBox="1"/>
            <p:nvPr/>
          </p:nvSpPr>
          <p:spPr>
            <a:xfrm>
              <a:off x="0" y="689008"/>
              <a:ext cx="8601995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 with no visible hazards are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early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using AI_FILTER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downstream AI reasoning is triggered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non-actionable images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F513A54C-30E5-4E66-12F8-F6D8749FC2E7}"/>
              </a:ext>
            </a:extLst>
          </p:cNvPr>
          <p:cNvSpPr txBox="1"/>
          <p:nvPr/>
        </p:nvSpPr>
        <p:spPr>
          <a:xfrm>
            <a:off x="7465142" y="7969213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Risk score: 0/10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Severity: Low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hazards detected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corrective actions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303460850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D66A-7CF6-0F02-0495-3C89B350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E6796F-0AD6-2C25-6333-5F3798877337}"/>
              </a:ext>
            </a:extLst>
          </p:cNvPr>
          <p:cNvGrpSpPr/>
          <p:nvPr/>
        </p:nvGrpSpPr>
        <p:grpSpPr>
          <a:xfrm>
            <a:off x="8303342" y="7557393"/>
            <a:ext cx="4650658" cy="1703978"/>
            <a:chOff x="0" y="0"/>
            <a:chExt cx="4016184" cy="6604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93565CFA-DB6F-16D9-256A-3FC25EBC42AF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C64B6617-B7F5-8CF8-0C91-ABD9963104A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509174E-8F45-DA00-D78A-D22F71517F34}"/>
              </a:ext>
            </a:extLst>
          </p:cNvPr>
          <p:cNvGrpSpPr/>
          <p:nvPr/>
        </p:nvGrpSpPr>
        <p:grpSpPr>
          <a:xfrm>
            <a:off x="8396748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BDF2B2-121F-D56A-8904-93E2B5E8089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Hazard Detected 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Wingdings" panose="05000000000000000000" pitchFamily="2" charset="2"/>
                </a:rPr>
                <a:t> Full AI Analysis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B853FB1-D03F-8BA3-A7B9-549051687387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is flagged as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potential hazard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proceeds into full AI reasoning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Ensures only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images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receive deeper analysis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60BEB665-E48D-6E83-FAD7-044408C5A74B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335F260-A2BE-6BCE-6036-C55A9180F635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Image-Level Safety Analysis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D57855A2-C2D4-1A27-A880-C4768DCD1916}"/>
              </a:ext>
            </a:extLst>
          </p:cNvPr>
          <p:cNvSpPr/>
          <p:nvPr/>
        </p:nvSpPr>
        <p:spPr>
          <a:xfrm flipV="1">
            <a:off x="7848600" y="3583015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F13E4CCA-689C-248C-B88D-30118F84BEB2}"/>
              </a:ext>
            </a:extLst>
          </p:cNvPr>
          <p:cNvGrpSpPr/>
          <p:nvPr/>
        </p:nvGrpSpPr>
        <p:grpSpPr>
          <a:xfrm>
            <a:off x="8340213" y="5570204"/>
            <a:ext cx="9425944" cy="1792279"/>
            <a:chOff x="0" y="-85725"/>
            <a:chExt cx="8601995" cy="2389704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49E4956-41C0-D445-8944-B1EBC85C3A5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Image-Level AI Outputs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FE331B3-1C3E-1FDB-094B-7B8417F7F87A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severity and score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from visible conditions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hazard categories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identified per image (AI_CLASSIFY)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explanation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provided for audit and reporting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corrective steps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recommended (AI_COMPLETE)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D8100CE5-E2D8-9CF0-B96F-EBFFD90595BD}"/>
              </a:ext>
            </a:extLst>
          </p:cNvPr>
          <p:cNvSpPr txBox="1"/>
          <p:nvPr/>
        </p:nvSpPr>
        <p:spPr>
          <a:xfrm>
            <a:off x="8531942" y="7653085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Non-zero risk score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 level assigned (Low/Medium/High)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Hazards explicitly listed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actions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ECF7-D48F-87D9-9A57-238D1810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2" y="3554781"/>
            <a:ext cx="6129342" cy="565420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38760969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A280-1801-9F51-FBD7-34B937B9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CA1740C6-2D13-6267-8CD6-63E5B4AA48FB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435D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63A88C7-CEFA-5EB1-48B9-E65E784A839D}"/>
              </a:ext>
            </a:extLst>
          </p:cNvPr>
          <p:cNvGrpSpPr/>
          <p:nvPr/>
        </p:nvGrpSpPr>
        <p:grpSpPr>
          <a:xfrm>
            <a:off x="8556000" y="3665410"/>
            <a:ext cx="9026990" cy="1164030"/>
            <a:chOff x="0" y="-85725"/>
            <a:chExt cx="8601995" cy="15520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CCFC2FF-7C5E-AD3F-C1B6-AEA21B1433F5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Site-Level Aggregation &amp; Scoring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700BB9C-8754-2D37-ABF1-FBCF3682BBB9}"/>
                </a:ext>
              </a:extLst>
            </p:cNvPr>
            <p:cNvSpPr txBox="1"/>
            <p:nvPr/>
          </p:nvSpPr>
          <p:spPr>
            <a:xfrm>
              <a:off x="0" y="689008"/>
              <a:ext cx="8601995" cy="7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results are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aggregated</a:t>
              </a: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deterministically into a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site risk score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in Snowflake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traceability and audit review</a:t>
              </a:r>
              <a:endParaRPr lang="en-US" sz="1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3D3EDD56-5BAC-0ECC-6E40-C791D76CF7C9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E0C804A6-440E-C37C-E7F2-547B34431C0E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Site-Level Risk Intelligence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60B742F2-760A-247A-A3DC-8A449E8DB2E0}"/>
              </a:ext>
            </a:extLst>
          </p:cNvPr>
          <p:cNvSpPr/>
          <p:nvPr/>
        </p:nvSpPr>
        <p:spPr>
          <a:xfrm flipV="1">
            <a:off x="8153400" y="3566614"/>
            <a:ext cx="0" cy="949887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5F046D2C-339E-6FB5-0D83-097BDAC0231F}"/>
              </a:ext>
            </a:extLst>
          </p:cNvPr>
          <p:cNvGrpSpPr/>
          <p:nvPr/>
        </p:nvGrpSpPr>
        <p:grpSpPr>
          <a:xfrm>
            <a:off x="8553542" y="6462610"/>
            <a:ext cx="9026990" cy="856254"/>
            <a:chOff x="0" y="-85725"/>
            <a:chExt cx="8601995" cy="1141671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C495BEA-167D-9872-2EEE-4E2F457C2E4B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Most Frequent Hazards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0EE712-C48D-BBCD-5185-70F0E749DC04}"/>
                </a:ext>
              </a:extLst>
            </p:cNvPr>
            <p:cNvSpPr txBox="1"/>
            <p:nvPr/>
          </p:nvSpPr>
          <p:spPr>
            <a:xfrm>
              <a:off x="0" y="689008"/>
              <a:ext cx="8601995" cy="366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l">
                <a:lnSpc>
                  <a:spcPts val="2354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counts are derived directly from AI_CLASSIFY outputs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833E044D-5AC7-8202-2E5F-BB8BC9C6E2A7}"/>
              </a:ext>
            </a:extLst>
          </p:cNvPr>
          <p:cNvGrpSpPr/>
          <p:nvPr/>
        </p:nvGrpSpPr>
        <p:grpSpPr>
          <a:xfrm>
            <a:off x="8553542" y="7409857"/>
            <a:ext cx="9026990" cy="1785867"/>
            <a:chOff x="0" y="-85725"/>
            <a:chExt cx="8601995" cy="2381155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0780724-0474-6F06-02EC-1DB6F1DAB8B3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Prioritized Corrective Actions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8D22AA-5337-B54C-1B22-A68653C7C979}"/>
                </a:ext>
              </a:extLst>
            </p:cNvPr>
            <p:cNvSpPr txBox="1"/>
            <p:nvPr/>
          </p:nvSpPr>
          <p:spPr>
            <a:xfrm>
              <a:off x="0" y="689008"/>
              <a:ext cx="8601995" cy="1606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actions are generated by analyzing: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frequency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corrective recommendations</a:t>
              </a:r>
            </a:p>
            <a:p>
              <a:pPr marL="285750" lvl="1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Exportable corrective action checklist (CSV)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D05B47-5072-9276-E44B-F246EA9A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1" y="3171549"/>
            <a:ext cx="5036598" cy="268990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25" name="Group 10">
            <a:extLst>
              <a:ext uri="{FF2B5EF4-FFF2-40B4-BE49-F238E27FC236}">
                <a16:creationId xmlns:a16="http://schemas.microsoft.com/office/drawing/2014/main" id="{B8D7A856-9F77-0C5E-4751-601C1374352B}"/>
              </a:ext>
            </a:extLst>
          </p:cNvPr>
          <p:cNvGrpSpPr/>
          <p:nvPr/>
        </p:nvGrpSpPr>
        <p:grpSpPr>
          <a:xfrm>
            <a:off x="8553542" y="4961168"/>
            <a:ext cx="9026990" cy="1478090"/>
            <a:chOff x="0" y="-85725"/>
            <a:chExt cx="8601995" cy="1970786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EB7DE9FE-5C95-E2F9-07D7-B773D158D449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Notifications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17237-5979-7FD9-53A8-FEA66C3147B7}"/>
                </a:ext>
              </a:extLst>
            </p:cNvPr>
            <p:cNvSpPr txBox="1"/>
            <p:nvPr/>
          </p:nvSpPr>
          <p:spPr>
            <a:xfrm>
              <a:off x="0" y="689008"/>
              <a:ext cx="8601995" cy="1196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automatically trigger email alerts when the site risk score exceeds the defined threshold</a:t>
              </a:r>
            </a:p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Notifications are sent with site risk score, severity, and most frequent hazards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D997315-77DF-8545-586B-94EB04E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070" y="6013945"/>
            <a:ext cx="3716800" cy="363682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272089697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1dc21978-de3b-479c-87a5-c9986cea9363" xsi:nil="true"/>
    <lcf76f155ced4ddcb4097134ff3c332f xmlns="1dc21978-de3b-479c-87a5-c9986cea9363">
      <Terms xmlns="http://schemas.microsoft.com/office/infopath/2007/PartnerControls"/>
    </lcf76f155ced4ddcb4097134ff3c332f>
    <TaxCatchAll xmlns="da7a00e7-e947-447f-9f9f-2acc10258c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A20427D10D80488673D287422AB6F1" ma:contentTypeVersion="19" ma:contentTypeDescription="Create a new document." ma:contentTypeScope="" ma:versionID="8de6cbedbfcadbbb30169c2f30e9c1c0">
  <xsd:schema xmlns:xsd="http://www.w3.org/2001/XMLSchema" xmlns:xs="http://www.w3.org/2001/XMLSchema" xmlns:p="http://schemas.microsoft.com/office/2006/metadata/properties" xmlns:ns2="1dc21978-de3b-479c-87a5-c9986cea9363" xmlns:ns3="da7a00e7-e947-447f-9f9f-2acc10258c7e" targetNamespace="http://schemas.microsoft.com/office/2006/metadata/properties" ma:root="true" ma:fieldsID="717c5269ada9f10b5007f69b29b39be0" ns2:_="" ns3:_="">
    <xsd:import namespace="1dc21978-de3b-479c-87a5-c9986cea9363"/>
    <xsd:import namespace="da7a00e7-e947-447f-9f9f-2acc10258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21978-de3b-479c-87a5-c9986cea9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mment" ma:index="20" nillable="true" ma:displayName="Comment" ma:format="Dropdown" ma:internalName="Comment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39bfbb1-27de-4ee1-a222-a75bf5f643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a00e7-e947-447f-9f9f-2acc10258c7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25b440f-4341-4e9b-a533-ff78a1ee0cc1}" ma:internalName="TaxCatchAll" ma:showField="CatchAllData" ma:web="da7a00e7-e947-447f-9f9f-2acc10258c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5F0B4-3F10-4F1F-AB08-775EFA5FB712}">
  <ds:schemaRefs>
    <ds:schemaRef ds:uri="http://schemas.microsoft.com/office/2006/metadata/properties"/>
    <ds:schemaRef ds:uri="http://schemas.microsoft.com/office/infopath/2007/PartnerControls"/>
    <ds:schemaRef ds:uri="1dc21978-de3b-479c-87a5-c9986cea9363"/>
    <ds:schemaRef ds:uri="da7a00e7-e947-447f-9f9f-2acc10258c7e"/>
  </ds:schemaRefs>
</ds:datastoreItem>
</file>

<file path=customXml/itemProps2.xml><?xml version="1.0" encoding="utf-8"?>
<ds:datastoreItem xmlns:ds="http://schemas.openxmlformats.org/officeDocument/2006/customXml" ds:itemID="{17DC416F-455C-4661-AF6E-B8887C5569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119530-9228-4AF5-940D-CA0B4F714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21978-de3b-479c-87a5-c9986cea9363"/>
    <ds:schemaRef ds:uri="da7a00e7-e947-447f-9f9f-2acc10258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1826</Words>
  <Application>Microsoft Office PowerPoint</Application>
  <PresentationFormat>Custom</PresentationFormat>
  <Paragraphs>235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Montserrat</vt:lpstr>
      <vt:lpstr>Be Vietnam</vt:lpstr>
      <vt:lpstr>Neulis Neue</vt:lpstr>
      <vt:lpstr>Calibri</vt:lpstr>
      <vt:lpstr>Neulis Neue Medium</vt:lpstr>
      <vt:lpstr>Montserrat Bold</vt:lpstr>
      <vt:lpstr>Aptos</vt:lpstr>
      <vt:lpstr>Arial</vt:lpstr>
      <vt:lpstr>Wingdings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Synogize Presentation Template</dc:title>
  <cp:lastModifiedBy>Rafi Hidayat</cp:lastModifiedBy>
  <cp:revision>57</cp:revision>
  <dcterms:created xsi:type="dcterms:W3CDTF">2006-08-16T00:00:00Z</dcterms:created>
  <dcterms:modified xsi:type="dcterms:W3CDTF">2026-01-27T16:26:08Z</dcterms:modified>
  <dc:identifier>DAGQeAGdt1w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0x010100A0A20427D10D80488673D287422AB6F1</vt:lpwstr>
  </property>
  <property fmtid="{D5CDD505-2E9C-101B-9397-08002B2CF9AE}" pid="3" name="MediaServiceImageTags">
    <vt:lpwstr/>
  </property>
</Properties>
</file>